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56" r:id="rId2"/>
    <p:sldId id="257" r:id="rId3"/>
    <p:sldId id="275" r:id="rId4"/>
    <p:sldId id="266" r:id="rId5"/>
    <p:sldId id="258" r:id="rId6"/>
    <p:sldId id="277" r:id="rId7"/>
    <p:sldId id="268" r:id="rId8"/>
    <p:sldId id="267" r:id="rId9"/>
    <p:sldId id="269" r:id="rId10"/>
    <p:sldId id="259" r:id="rId11"/>
    <p:sldId id="260" r:id="rId12"/>
    <p:sldId id="273" r:id="rId13"/>
    <p:sldId id="270" r:id="rId14"/>
    <p:sldId id="271" r:id="rId15"/>
    <p:sldId id="272" r:id="rId16"/>
    <p:sldId id="261" r:id="rId17"/>
    <p:sldId id="262" r:id="rId18"/>
    <p:sldId id="263" r:id="rId19"/>
    <p:sldId id="264" r:id="rId20"/>
    <p:sldId id="265" r:id="rId21"/>
    <p:sldId id="276" r:id="rId22"/>
    <p:sldId id="274" r:id="rId23"/>
    <p:sldId id="278" r:id="rId24"/>
  </p:sldIdLst>
  <p:sldSz cx="9144000" cy="6858000" type="screen4x3"/>
  <p:notesSz cx="7010400" cy="92964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4671" autoAdjust="0"/>
  </p:normalViewPr>
  <p:slideViewPr>
    <p:cSldViewPr>
      <p:cViewPr>
        <p:scale>
          <a:sx n="60" d="100"/>
          <a:sy n="60" d="100"/>
        </p:scale>
        <p:origin x="-702"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F9595CA-8169-4D45-B9A1-E3F2CE7B2E94}" type="datetimeFigureOut">
              <a:rPr lang="en-US" smtClean="0"/>
              <a:pPr/>
              <a:t>1/27/2012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3FCBFC1-8B61-40E9-A477-707582F71165}" type="slidenum">
              <a:rPr lang="en-US" smtClean="0"/>
              <a:pPr/>
              <a:t>‹#›</a:t>
            </a:fld>
            <a:endParaRPr lang="en-US"/>
          </a:p>
        </p:txBody>
      </p:sp>
    </p:spTree>
    <p:extLst>
      <p:ext uri="{BB962C8B-B14F-4D97-AF65-F5344CB8AC3E}">
        <p14:creationId xmlns:p14="http://schemas.microsoft.com/office/powerpoint/2010/main" val="2391552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0AC83B0-0FE2-4D79-BB27-09346938EBA1}" type="datetimeFigureOut">
              <a:rPr lang="en-US" smtClean="0"/>
              <a:pPr/>
              <a:t>1/27/2012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B4ADDB6-96C4-492B-BA3C-ADA76825C89A}" type="slidenum">
              <a:rPr lang="en-US" smtClean="0"/>
              <a:pPr/>
              <a:t>‹#›</a:t>
            </a:fld>
            <a:endParaRPr lang="en-US"/>
          </a:p>
        </p:txBody>
      </p:sp>
    </p:spTree>
    <p:extLst>
      <p:ext uri="{BB962C8B-B14F-4D97-AF65-F5344CB8AC3E}">
        <p14:creationId xmlns:p14="http://schemas.microsoft.com/office/powerpoint/2010/main" val="249601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4ADDB6-96C4-492B-BA3C-ADA76825C89A}"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04F7F162-9FEA-4305-962C-E0185A22B18D}" type="datetime1">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D12D9-731E-4354-8BB2-547C27009F57}"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DB08DA-DD34-4986-8CB2-AB25983A081A}" type="datetime1">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D12D9-731E-4354-8BB2-547C27009F5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29C05C-1E41-4C0F-B649-ADC99C6D7CD2}" type="datetime1">
              <a:rPr lang="en-US" smtClean="0"/>
              <a:pPr/>
              <a:t>1/27/2012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E57D12D9-731E-4354-8BB2-547C27009F5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rmAutofit/>
          </a:bodyPr>
          <a:lstStyle>
            <a:lvl1pPr algn="ctr">
              <a:defRPr sz="3600"/>
            </a:lvl1pPr>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22DDE8-56C6-4752-8017-BF434DED2398}" type="datetime1">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D12D9-731E-4354-8BB2-547C27009F5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233F3C7-6160-418A-AF53-6A6B0BE258EB}" type="datetime1">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D12D9-731E-4354-8BB2-547C27009F5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A795196-71F0-460F-A779-A7B4A6B8A687}" type="datetime1">
              <a:rPr lang="en-US" smtClean="0"/>
              <a:pPr/>
              <a:t>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D12D9-731E-4354-8BB2-547C27009F5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20621BC-B2FB-494D-84E1-EFC7CDE2BD28}" type="datetime1">
              <a:rPr lang="en-US" smtClean="0"/>
              <a:pPr/>
              <a:t>1/27/2012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D12D9-731E-4354-8BB2-547C27009F5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0462D41-F397-4245-A38C-87CB015698CD}" type="datetime1">
              <a:rPr lang="en-US" smtClean="0"/>
              <a:pPr/>
              <a:t>1/27/2012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D12D9-731E-4354-8BB2-547C27009F5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5D7CE-8282-41A8-A798-69C3FF63299B}" type="datetime1">
              <a:rPr lang="en-US" smtClean="0"/>
              <a:pPr/>
              <a:t>1/27/2012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D12D9-731E-4354-8BB2-547C27009F5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C1DD2C5-E012-4121-8410-E3BBA1CAACC1}" type="datetime1">
              <a:rPr lang="en-US" smtClean="0"/>
              <a:pPr/>
              <a:t>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D12D9-731E-4354-8BB2-547C27009F57}"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859F2A19-A40A-4D2C-ABFD-0BBD2E9E3012}" type="datetime1">
              <a:rPr lang="en-US" smtClean="0"/>
              <a:pPr/>
              <a:t>1/27/2012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57D12D9-731E-4354-8BB2-547C27009F5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F0AB5B2-C63C-402B-A61B-21DB5417131D}" type="datetime1">
              <a:rPr lang="en-US" smtClean="0"/>
              <a:pPr/>
              <a:t>1/27/2012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57D12D9-731E-4354-8BB2-547C27009F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advTm="14271">
        <p14:reveal/>
      </p:transition>
    </mc:Choice>
    <mc:Fallback xmlns="">
      <p:transition spd="slow" advTm="14271">
        <p:fade/>
      </p:transition>
    </mc:Fallback>
  </mc:AlternateConten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3.em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5.emf"/><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2.png"/><Relationship Id="rId2" Type="http://schemas.microsoft.com/office/2007/relationships/media" Target="../media/media18.wav"/><Relationship Id="rId1" Type="http://schemas.openxmlformats.org/officeDocument/2006/relationships/tags" Target="../tags/tag14.xml"/><Relationship Id="rId6" Type="http://schemas.openxmlformats.org/officeDocument/2006/relationships/image" Target="../media/image19.emf"/><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wav"/><Relationship Id="rId7" Type="http://schemas.openxmlformats.org/officeDocument/2006/relationships/image" Target="../media/image22.png"/><Relationship Id="rId2" Type="http://schemas.microsoft.com/office/2007/relationships/media" Target="../media/media19.wav"/><Relationship Id="rId1" Type="http://schemas.openxmlformats.org/officeDocument/2006/relationships/tags" Target="../tags/tag15.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png"/><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8.emf"/><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2.pn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image" Target="../media/image9.emf"/><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2.png"/><Relationship Id="rId2" Type="http://schemas.microsoft.com/office/2007/relationships/media" Target="../media/media9.wav"/><Relationship Id="rId1" Type="http://schemas.openxmlformats.org/officeDocument/2006/relationships/tags" Target="../tags/tag6.xml"/><Relationship Id="rId6" Type="http://schemas.openxmlformats.org/officeDocument/2006/relationships/image" Target="../media/image10.emf"/><Relationship Id="rId5" Type="http://schemas.openxmlformats.org/officeDocument/2006/relationships/image" Target="../media/image4.emf"/><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Tutorial: Optimization Model</a:t>
            </a:r>
            <a:endParaRPr lang="en-US" dirty="0"/>
          </a:p>
        </p:txBody>
      </p:sp>
      <p:sp>
        <p:nvSpPr>
          <p:cNvPr id="3" name="Subtitle 2"/>
          <p:cNvSpPr>
            <a:spLocks noGrp="1"/>
          </p:cNvSpPr>
          <p:nvPr>
            <p:ph type="subTitle" idx="1"/>
          </p:nvPr>
        </p:nvSpPr>
        <p:spPr/>
        <p:txBody>
          <a:bodyPr/>
          <a:lstStyle/>
          <a:p>
            <a:r>
              <a:rPr lang="en-US" dirty="0" smtClean="0"/>
              <a:t>Forestry Biofuels Statewide Collaboration Center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15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Input Screens - Feedstock</a:t>
            </a:r>
            <a:endParaRPr lang="en-US" dirty="0"/>
          </a:p>
        </p:txBody>
      </p:sp>
      <p:pic>
        <p:nvPicPr>
          <p:cNvPr id="2050" name="Picture 2"/>
          <p:cNvPicPr>
            <a:picLocks noGrp="1" noChangeAspect="1" noChangeArrowheads="1"/>
          </p:cNvPicPr>
          <p:nvPr>
            <p:ph idx="1"/>
          </p:nvPr>
        </p:nvPicPr>
        <p:blipFill>
          <a:blip r:embed="rId5" cstate="print"/>
          <a:srcRect/>
          <a:stretch>
            <a:fillRect/>
          </a:stretch>
        </p:blipFill>
        <p:spPr bwMode="auto">
          <a:xfrm>
            <a:off x="457200" y="1965265"/>
            <a:ext cx="8229600" cy="4245095"/>
          </a:xfrm>
          <a:prstGeom prst="rect">
            <a:avLst/>
          </a:prstGeom>
          <a:noFill/>
          <a:ln w="9525">
            <a:solidFill>
              <a:schemeClr val="tx1"/>
            </a:solidFill>
            <a:miter lim="800000"/>
            <a:headEnd/>
            <a:tailEnd/>
          </a:ln>
          <a:effectLst/>
        </p:spPr>
      </p:pic>
      <p:sp>
        <p:nvSpPr>
          <p:cNvPr id="5" name="Slide Number Placeholder 4"/>
          <p:cNvSpPr>
            <a:spLocks noGrp="1"/>
          </p:cNvSpPr>
          <p:nvPr>
            <p:ph type="sldNum" sz="quarter" idx="12"/>
          </p:nvPr>
        </p:nvSpPr>
        <p:spPr/>
        <p:txBody>
          <a:bodyPr/>
          <a:lstStyle/>
          <a:p>
            <a:fld id="{E57D12D9-731E-4354-8BB2-547C27009F57}" type="slidenum">
              <a:rPr lang="en-US" smtClean="0"/>
              <a:pPr/>
              <a:t>10</a:t>
            </a:fld>
            <a:endParaRPr lang="en-US"/>
          </a:p>
        </p:txBody>
      </p:sp>
      <p:sp>
        <p:nvSpPr>
          <p:cNvPr id="6" name="Rectangle 5"/>
          <p:cNvSpPr/>
          <p:nvPr/>
        </p:nvSpPr>
        <p:spPr>
          <a:xfrm>
            <a:off x="2971800" y="2133600"/>
            <a:ext cx="9144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2133600"/>
            <a:ext cx="14478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71800" y="3048000"/>
            <a:ext cx="9144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24400" y="3048000"/>
            <a:ext cx="1447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71800" y="41910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24400" y="4191000"/>
            <a:ext cx="14478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6800" y="5257800"/>
            <a:ext cx="990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27671" y="5737671"/>
            <a:ext cx="10668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86400" y="5791200"/>
            <a:ext cx="762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131317">
        <p14:reveal/>
      </p:transition>
    </mc:Choice>
    <mc:Fallback xmlns="">
      <p:transition spd="slow" advTm="131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Input Screens – </a:t>
            </a:r>
            <a:br>
              <a:rPr lang="en-US" dirty="0" smtClean="0"/>
            </a:br>
            <a:r>
              <a:rPr lang="en-US" dirty="0" smtClean="0"/>
              <a:t>Size and Conversion Rate</a:t>
            </a:r>
            <a:endParaRPr lang="en-US" dirty="0"/>
          </a:p>
        </p:txBody>
      </p:sp>
      <p:pic>
        <p:nvPicPr>
          <p:cNvPr id="3074" name="Picture 2"/>
          <p:cNvPicPr>
            <a:picLocks noGrp="1" noChangeAspect="1" noChangeArrowheads="1"/>
          </p:cNvPicPr>
          <p:nvPr>
            <p:ph idx="1"/>
          </p:nvPr>
        </p:nvPicPr>
        <p:blipFill>
          <a:blip r:embed="rId5" cstate="print"/>
          <a:srcRect/>
          <a:stretch>
            <a:fillRect/>
          </a:stretch>
        </p:blipFill>
        <p:spPr bwMode="auto">
          <a:xfrm>
            <a:off x="381000" y="1981200"/>
            <a:ext cx="8229600" cy="2219218"/>
          </a:xfrm>
          <a:prstGeom prst="rect">
            <a:avLst/>
          </a:prstGeom>
          <a:noFill/>
          <a:ln w="9525">
            <a:solidFill>
              <a:schemeClr val="tx1"/>
            </a:solidFill>
            <a:miter lim="800000"/>
            <a:headEnd/>
            <a:tailEnd/>
          </a:ln>
          <a:effectLst/>
        </p:spPr>
      </p:pic>
      <p:sp>
        <p:nvSpPr>
          <p:cNvPr id="5" name="Slide Number Placeholder 4"/>
          <p:cNvSpPr>
            <a:spLocks noGrp="1"/>
          </p:cNvSpPr>
          <p:nvPr>
            <p:ph type="sldNum" sz="quarter" idx="12"/>
          </p:nvPr>
        </p:nvSpPr>
        <p:spPr/>
        <p:txBody>
          <a:bodyPr/>
          <a:lstStyle/>
          <a:p>
            <a:fld id="{E57D12D9-731E-4354-8BB2-547C27009F57}" type="slidenum">
              <a:rPr lang="en-US" smtClean="0"/>
              <a:pPr/>
              <a:t>11</a:t>
            </a:fld>
            <a:endParaRPr lang="en-US"/>
          </a:p>
        </p:txBody>
      </p:sp>
      <p:sp>
        <p:nvSpPr>
          <p:cNvPr id="6" name="Rectangle 5"/>
          <p:cNvSpPr/>
          <p:nvPr/>
        </p:nvSpPr>
        <p:spPr>
          <a:xfrm>
            <a:off x="1866585" y="2133600"/>
            <a:ext cx="1905000" cy="205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 y="4648200"/>
            <a:ext cx="7746416" cy="1200329"/>
          </a:xfrm>
          <a:prstGeom prst="rect">
            <a:avLst/>
          </a:prstGeom>
          <a:noFill/>
          <a:ln>
            <a:solidFill>
              <a:schemeClr val="tx1"/>
            </a:solidFill>
          </a:ln>
        </p:spPr>
        <p:txBody>
          <a:bodyPr wrap="none" rtlCol="0">
            <a:spAutoFit/>
          </a:bodyPr>
          <a:lstStyle/>
          <a:p>
            <a:r>
              <a:rPr lang="en-US" sz="2400" dirty="0" smtClean="0"/>
              <a:t>The size of plant in Million Gallons Per Year (MGY) and the </a:t>
            </a:r>
          </a:p>
          <a:p>
            <a:r>
              <a:rPr lang="en-US" sz="2400" dirty="0" smtClean="0"/>
              <a:t>Conversion Rate in gallons per ton (gal/ton) can be modified</a:t>
            </a:r>
          </a:p>
          <a:p>
            <a:r>
              <a:rPr lang="en-US" sz="2400" dirty="0" smtClean="0"/>
              <a:t> to arrive at different size plants and configurations.</a:t>
            </a:r>
            <a:endParaRPr lang="en-US" sz="2400" dirty="0"/>
          </a:p>
        </p:txBody>
      </p:sp>
      <p:sp>
        <p:nvSpPr>
          <p:cNvPr id="8" name="Rectangle 7"/>
          <p:cNvSpPr/>
          <p:nvPr/>
        </p:nvSpPr>
        <p:spPr>
          <a:xfrm>
            <a:off x="3771585" y="2133600"/>
            <a:ext cx="914400" cy="2057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42573">
        <p14:reveal/>
      </p:transition>
    </mc:Choice>
    <mc:Fallback xmlns="">
      <p:transition spd="slow" advTm="425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Rectilinear Distance from </a:t>
            </a:r>
            <a:r>
              <a:rPr lang="en-US" dirty="0" err="1" smtClean="0"/>
              <a:t>Centroid</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12</a:t>
            </a:fld>
            <a:endParaRPr lang="en-US"/>
          </a:p>
        </p:txBody>
      </p:sp>
      <p:pic>
        <p:nvPicPr>
          <p:cNvPr id="7170" name="Picture 2"/>
          <p:cNvPicPr>
            <a:picLocks noGrp="1" noChangeAspect="1" noChangeArrowheads="1"/>
          </p:cNvPicPr>
          <p:nvPr>
            <p:ph idx="1"/>
          </p:nvPr>
        </p:nvPicPr>
        <p:blipFill>
          <a:blip r:embed="rId5" cstate="print"/>
          <a:srcRect/>
          <a:stretch>
            <a:fillRect/>
          </a:stretch>
        </p:blipFill>
        <p:spPr bwMode="auto">
          <a:xfrm>
            <a:off x="832874" y="3305700"/>
            <a:ext cx="7478251" cy="2866500"/>
          </a:xfrm>
          <a:prstGeom prst="rect">
            <a:avLst/>
          </a:prstGeom>
          <a:noFill/>
          <a:ln w="9525">
            <a:noFill/>
            <a:miter lim="800000"/>
            <a:headEnd/>
            <a:tailEnd/>
          </a:ln>
          <a:effectLst/>
        </p:spPr>
      </p:pic>
      <p:sp>
        <p:nvSpPr>
          <p:cNvPr id="6" name="Rectangle 5"/>
          <p:cNvSpPr/>
          <p:nvPr/>
        </p:nvSpPr>
        <p:spPr>
          <a:xfrm>
            <a:off x="1828800" y="3927738"/>
            <a:ext cx="6858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1676400"/>
            <a:ext cx="8431924" cy="1200329"/>
          </a:xfrm>
          <a:prstGeom prst="rect">
            <a:avLst/>
          </a:prstGeom>
          <a:noFill/>
          <a:ln>
            <a:solidFill>
              <a:schemeClr val="tx1"/>
            </a:solidFill>
          </a:ln>
        </p:spPr>
        <p:txBody>
          <a:bodyPr wrap="none" rtlCol="0">
            <a:spAutoFit/>
          </a:bodyPr>
          <a:lstStyle/>
          <a:p>
            <a:r>
              <a:rPr lang="en-US" sz="2400" dirty="0" smtClean="0"/>
              <a:t>It is necessary to enter the rectilinear distance from the </a:t>
            </a:r>
            <a:r>
              <a:rPr lang="en-US" sz="2400" dirty="0" err="1" smtClean="0"/>
              <a:t>centroid</a:t>
            </a:r>
            <a:endParaRPr lang="en-US" sz="2400" dirty="0" smtClean="0"/>
          </a:p>
          <a:p>
            <a:r>
              <a:rPr lang="en-US" sz="2400" dirty="0" smtClean="0"/>
              <a:t>of the county supplying feedstock to the plant location.  The cost,</a:t>
            </a:r>
          </a:p>
          <a:p>
            <a:r>
              <a:rPr lang="en-US" sz="2400" dirty="0" smtClean="0"/>
              <a:t>energy, and emissions calculations are distance dependent.</a:t>
            </a:r>
            <a:endParaRPr lang="en-US" sz="2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50301">
        <p14:reveal/>
      </p:transition>
    </mc:Choice>
    <mc:Fallback xmlns="">
      <p:transition spd="slow" advTm="50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($/Ton) Calculated Cells</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13</a:t>
            </a:fld>
            <a:endParaRPr lang="en-US"/>
          </a:p>
        </p:txBody>
      </p:sp>
      <p:pic>
        <p:nvPicPr>
          <p:cNvPr id="4099" name="Picture 3"/>
          <p:cNvPicPr>
            <a:picLocks noGrp="1" noChangeAspect="1" noChangeArrowheads="1"/>
          </p:cNvPicPr>
          <p:nvPr>
            <p:ph idx="1"/>
          </p:nvPr>
        </p:nvPicPr>
        <p:blipFill>
          <a:blip r:embed="rId5" cstate="print"/>
          <a:srcRect/>
          <a:stretch>
            <a:fillRect/>
          </a:stretch>
        </p:blipFill>
        <p:spPr bwMode="auto">
          <a:xfrm>
            <a:off x="381000" y="2971800"/>
            <a:ext cx="8131501" cy="2886000"/>
          </a:xfrm>
          <a:prstGeom prst="rect">
            <a:avLst/>
          </a:prstGeom>
          <a:noFill/>
          <a:ln w="9525">
            <a:noFill/>
            <a:miter lim="800000"/>
            <a:headEnd/>
            <a:tailEnd/>
          </a:ln>
          <a:effectLst/>
        </p:spPr>
      </p:pic>
      <p:sp>
        <p:nvSpPr>
          <p:cNvPr id="8" name="TextBox 7"/>
          <p:cNvSpPr txBox="1"/>
          <p:nvPr/>
        </p:nvSpPr>
        <p:spPr>
          <a:xfrm>
            <a:off x="457200" y="1828800"/>
            <a:ext cx="8337539" cy="830997"/>
          </a:xfrm>
          <a:prstGeom prst="rect">
            <a:avLst/>
          </a:prstGeom>
          <a:noFill/>
          <a:ln>
            <a:solidFill>
              <a:schemeClr val="tx1"/>
            </a:solidFill>
          </a:ln>
        </p:spPr>
        <p:txBody>
          <a:bodyPr wrap="none" rtlCol="0">
            <a:spAutoFit/>
          </a:bodyPr>
          <a:lstStyle/>
          <a:p>
            <a:r>
              <a:rPr lang="en-US" sz="2400" dirty="0" smtClean="0"/>
              <a:t>The results are determined by the Master Input and the Distance</a:t>
            </a:r>
          </a:p>
          <a:p>
            <a:r>
              <a:rPr lang="en-US" sz="2400" dirty="0" smtClean="0"/>
              <a:t>Matrix based on rectilinear distance.</a:t>
            </a:r>
            <a:endParaRPr lang="en-US" sz="2400" dirty="0"/>
          </a:p>
        </p:txBody>
      </p:sp>
      <p:sp>
        <p:nvSpPr>
          <p:cNvPr id="9" name="Rectangle 8"/>
          <p:cNvSpPr/>
          <p:nvPr/>
        </p:nvSpPr>
        <p:spPr>
          <a:xfrm>
            <a:off x="1524000" y="3581400"/>
            <a:ext cx="6858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0" y="5638800"/>
            <a:ext cx="3657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800" y="6400800"/>
            <a:ext cx="4971233" cy="338554"/>
          </a:xfrm>
          <a:prstGeom prst="rect">
            <a:avLst/>
          </a:prstGeom>
          <a:noFill/>
        </p:spPr>
        <p:txBody>
          <a:bodyPr wrap="none" rtlCol="0">
            <a:spAutoFit/>
          </a:bodyPr>
          <a:lstStyle/>
          <a:p>
            <a:r>
              <a:rPr lang="en-US" sz="1600" i="1" dirty="0" smtClean="0"/>
              <a:t>Note: this example includes only the transportation cost.</a:t>
            </a:r>
            <a:endParaRPr lang="en-US" sz="1600" i="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56210">
        <p14:reveal/>
      </p:transition>
    </mc:Choice>
    <mc:Fallback xmlns="">
      <p:transition spd="slow" advTm="56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Intensity Calculated Cells</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14</a:t>
            </a:fld>
            <a:endParaRPr lang="en-US"/>
          </a:p>
        </p:txBody>
      </p:sp>
      <p:pic>
        <p:nvPicPr>
          <p:cNvPr id="5122" name="Picture 2"/>
          <p:cNvPicPr>
            <a:picLocks noGrp="1" noChangeAspect="1" noChangeArrowheads="1"/>
          </p:cNvPicPr>
          <p:nvPr>
            <p:ph idx="1"/>
          </p:nvPr>
        </p:nvPicPr>
        <p:blipFill>
          <a:blip r:embed="rId5" cstate="print"/>
          <a:srcRect/>
          <a:stretch>
            <a:fillRect/>
          </a:stretch>
        </p:blipFill>
        <p:spPr bwMode="auto">
          <a:xfrm>
            <a:off x="457200" y="2731486"/>
            <a:ext cx="8229600" cy="2983514"/>
          </a:xfrm>
          <a:prstGeom prst="rect">
            <a:avLst/>
          </a:prstGeom>
          <a:noFill/>
          <a:ln w="9525">
            <a:noFill/>
            <a:miter lim="800000"/>
            <a:headEnd/>
            <a:tailEnd/>
          </a:ln>
          <a:effectLst/>
        </p:spPr>
      </p:pic>
      <p:sp>
        <p:nvSpPr>
          <p:cNvPr id="6" name="TextBox 5"/>
          <p:cNvSpPr txBox="1"/>
          <p:nvPr/>
        </p:nvSpPr>
        <p:spPr>
          <a:xfrm>
            <a:off x="457200" y="1828800"/>
            <a:ext cx="8337539" cy="830997"/>
          </a:xfrm>
          <a:prstGeom prst="rect">
            <a:avLst/>
          </a:prstGeom>
          <a:noFill/>
          <a:ln>
            <a:solidFill>
              <a:schemeClr val="tx1"/>
            </a:solidFill>
          </a:ln>
        </p:spPr>
        <p:txBody>
          <a:bodyPr wrap="none" rtlCol="0">
            <a:spAutoFit/>
          </a:bodyPr>
          <a:lstStyle/>
          <a:p>
            <a:r>
              <a:rPr lang="en-US" sz="2400" dirty="0" smtClean="0"/>
              <a:t>The results are determined by the Master Input and the Distance</a:t>
            </a:r>
          </a:p>
          <a:p>
            <a:r>
              <a:rPr lang="en-US" sz="2400" dirty="0" smtClean="0"/>
              <a:t>Matrix based on rectilinear distance.</a:t>
            </a:r>
            <a:endParaRPr lang="en-US" sz="2400" dirty="0"/>
          </a:p>
        </p:txBody>
      </p:sp>
      <p:sp>
        <p:nvSpPr>
          <p:cNvPr id="7" name="Rectangle 6"/>
          <p:cNvSpPr/>
          <p:nvPr/>
        </p:nvSpPr>
        <p:spPr>
          <a:xfrm>
            <a:off x="1524000" y="3352800"/>
            <a:ext cx="6858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0" y="5486400"/>
            <a:ext cx="38862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6400800"/>
            <a:ext cx="7941213" cy="338554"/>
          </a:xfrm>
          <a:prstGeom prst="rect">
            <a:avLst/>
          </a:prstGeom>
          <a:noFill/>
        </p:spPr>
        <p:txBody>
          <a:bodyPr wrap="none" rtlCol="0">
            <a:spAutoFit/>
          </a:bodyPr>
          <a:lstStyle/>
          <a:p>
            <a:r>
              <a:rPr lang="en-US" sz="1600" i="1" dirty="0" smtClean="0"/>
              <a:t>Note: this example includes only the yearly harvesting and transportation energy consumption.</a:t>
            </a:r>
            <a:endParaRPr lang="en-US" sz="1600" i="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34368">
        <p14:reveal/>
      </p:transition>
    </mc:Choice>
    <mc:Fallback xmlns="">
      <p:transition spd="slow" advTm="34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GHG Emissions Calculated Cells</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15</a:t>
            </a:fld>
            <a:endParaRPr lang="en-US"/>
          </a:p>
        </p:txBody>
      </p:sp>
      <p:pic>
        <p:nvPicPr>
          <p:cNvPr id="6146" name="Picture 2"/>
          <p:cNvPicPr>
            <a:picLocks noGrp="1" noChangeAspect="1" noChangeArrowheads="1"/>
          </p:cNvPicPr>
          <p:nvPr>
            <p:ph idx="1"/>
          </p:nvPr>
        </p:nvPicPr>
        <p:blipFill>
          <a:blip r:embed="rId5" cstate="print"/>
          <a:srcRect/>
          <a:stretch>
            <a:fillRect/>
          </a:stretch>
        </p:blipFill>
        <p:spPr bwMode="auto">
          <a:xfrm>
            <a:off x="535499" y="2644812"/>
            <a:ext cx="8073001" cy="2886000"/>
          </a:xfrm>
          <a:prstGeom prst="rect">
            <a:avLst/>
          </a:prstGeom>
          <a:noFill/>
          <a:ln w="9525">
            <a:noFill/>
            <a:miter lim="800000"/>
            <a:headEnd/>
            <a:tailEnd/>
          </a:ln>
          <a:effectLst/>
        </p:spPr>
      </p:pic>
      <p:sp>
        <p:nvSpPr>
          <p:cNvPr id="6" name="TextBox 5"/>
          <p:cNvSpPr txBox="1"/>
          <p:nvPr/>
        </p:nvSpPr>
        <p:spPr>
          <a:xfrm>
            <a:off x="457200" y="1676400"/>
            <a:ext cx="8337539" cy="830997"/>
          </a:xfrm>
          <a:prstGeom prst="rect">
            <a:avLst/>
          </a:prstGeom>
          <a:noFill/>
          <a:ln>
            <a:solidFill>
              <a:schemeClr val="tx1"/>
            </a:solidFill>
          </a:ln>
        </p:spPr>
        <p:txBody>
          <a:bodyPr wrap="none" rtlCol="0">
            <a:spAutoFit/>
          </a:bodyPr>
          <a:lstStyle/>
          <a:p>
            <a:r>
              <a:rPr lang="en-US" sz="2400" dirty="0" smtClean="0"/>
              <a:t>The results are determined by the Master Input and the Distance</a:t>
            </a:r>
          </a:p>
          <a:p>
            <a:r>
              <a:rPr lang="en-US" sz="2400" dirty="0" smtClean="0"/>
              <a:t>Matrix based on rectilinear distance.</a:t>
            </a:r>
            <a:endParaRPr lang="en-US" sz="2400" dirty="0"/>
          </a:p>
        </p:txBody>
      </p:sp>
      <p:sp>
        <p:nvSpPr>
          <p:cNvPr id="7" name="Rectangle 6"/>
          <p:cNvSpPr/>
          <p:nvPr/>
        </p:nvSpPr>
        <p:spPr>
          <a:xfrm>
            <a:off x="1630428" y="3276600"/>
            <a:ext cx="6858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0428" y="5334000"/>
            <a:ext cx="3657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6400800"/>
            <a:ext cx="7075591" cy="338554"/>
          </a:xfrm>
          <a:prstGeom prst="rect">
            <a:avLst/>
          </a:prstGeom>
          <a:noFill/>
        </p:spPr>
        <p:txBody>
          <a:bodyPr wrap="none" rtlCol="0">
            <a:spAutoFit/>
          </a:bodyPr>
          <a:lstStyle/>
          <a:p>
            <a:r>
              <a:rPr lang="en-US" sz="1600" i="1" dirty="0" smtClean="0"/>
              <a:t>Note: this example includes only the yearly harvesting and transportation emissions.</a:t>
            </a:r>
            <a:endParaRPr lang="en-US" sz="1600" i="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33795">
        <p14:reveal/>
      </p:transition>
    </mc:Choice>
    <mc:Fallback xmlns="">
      <p:transition spd="slow" advTm="33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Buttons to Execute Model</a:t>
            </a:r>
            <a:endParaRPr lang="en-US" dirty="0"/>
          </a:p>
        </p:txBody>
      </p:sp>
      <p:pic>
        <p:nvPicPr>
          <p:cNvPr id="4098" name="Picture 2"/>
          <p:cNvPicPr>
            <a:picLocks noGrp="1" noChangeAspect="1" noChangeArrowheads="1"/>
          </p:cNvPicPr>
          <p:nvPr>
            <p:ph idx="1"/>
          </p:nvPr>
        </p:nvPicPr>
        <p:blipFill>
          <a:blip r:embed="rId5" cstate="print"/>
          <a:srcRect/>
          <a:stretch>
            <a:fillRect/>
          </a:stretch>
        </p:blipFill>
        <p:spPr bwMode="auto">
          <a:xfrm>
            <a:off x="2080875" y="3663687"/>
            <a:ext cx="4982250" cy="84825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E57D12D9-731E-4354-8BB2-547C27009F57}" type="slidenum">
              <a:rPr lang="en-US" smtClean="0"/>
              <a:pPr/>
              <a:t>16</a:t>
            </a:fld>
            <a:endParaRPr lang="en-US"/>
          </a:p>
        </p:txBody>
      </p:sp>
      <p:sp>
        <p:nvSpPr>
          <p:cNvPr id="6" name="TextBox 5"/>
          <p:cNvSpPr txBox="1"/>
          <p:nvPr/>
        </p:nvSpPr>
        <p:spPr>
          <a:xfrm>
            <a:off x="304800" y="1981200"/>
            <a:ext cx="8118313" cy="1200329"/>
          </a:xfrm>
          <a:prstGeom prst="rect">
            <a:avLst/>
          </a:prstGeom>
          <a:noFill/>
          <a:ln>
            <a:solidFill>
              <a:schemeClr val="tx1"/>
            </a:solidFill>
          </a:ln>
        </p:spPr>
        <p:txBody>
          <a:bodyPr wrap="none" rtlCol="0">
            <a:spAutoFit/>
          </a:bodyPr>
          <a:lstStyle/>
          <a:p>
            <a:r>
              <a:rPr lang="en-US" sz="2400" dirty="0" smtClean="0"/>
              <a:t>Once all the data is entered, depending on what you would like</a:t>
            </a:r>
          </a:p>
          <a:p>
            <a:r>
              <a:rPr lang="en-US" sz="2400" dirty="0" smtClean="0"/>
              <a:t>to update in the Master, you will select the buttons in the</a:t>
            </a:r>
          </a:p>
          <a:p>
            <a:r>
              <a:rPr lang="en-US" sz="2400" dirty="0" smtClean="0"/>
              <a:t>Master Input tab of the workbook.</a:t>
            </a:r>
            <a:endParaRPr lang="en-US" sz="2400" dirty="0"/>
          </a:p>
        </p:txBody>
      </p:sp>
      <p:sp>
        <p:nvSpPr>
          <p:cNvPr id="7" name="Oval 6"/>
          <p:cNvSpPr/>
          <p:nvPr/>
        </p:nvSpPr>
        <p:spPr>
          <a:xfrm>
            <a:off x="2895600" y="3733800"/>
            <a:ext cx="1066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24434">
        <p14:reveal/>
      </p:transition>
    </mc:Choice>
    <mc:Fallback xmlns="">
      <p:transition spd="slow" advTm="24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Output</a:t>
            </a:r>
            <a:endParaRPr lang="en-US" dirty="0"/>
          </a:p>
        </p:txBody>
      </p:sp>
      <p:pic>
        <p:nvPicPr>
          <p:cNvPr id="5122" name="Picture 2"/>
          <p:cNvPicPr>
            <a:picLocks noGrp="1" noChangeAspect="1" noChangeArrowheads="1"/>
          </p:cNvPicPr>
          <p:nvPr>
            <p:ph idx="1"/>
          </p:nvPr>
        </p:nvPicPr>
        <p:blipFill>
          <a:blip r:embed="rId4" cstate="print"/>
          <a:srcRect/>
          <a:stretch>
            <a:fillRect/>
          </a:stretch>
        </p:blipFill>
        <p:spPr bwMode="auto">
          <a:xfrm>
            <a:off x="520874" y="2639937"/>
            <a:ext cx="8102251" cy="2895750"/>
          </a:xfrm>
          <a:prstGeom prst="rect">
            <a:avLst/>
          </a:prstGeom>
          <a:noFill/>
          <a:ln w="9525">
            <a:solidFill>
              <a:schemeClr val="tx1"/>
            </a:solidFill>
            <a:miter lim="800000"/>
            <a:headEnd/>
            <a:tailEnd/>
          </a:ln>
          <a:effectLst/>
        </p:spPr>
      </p:pic>
      <p:sp>
        <p:nvSpPr>
          <p:cNvPr id="5" name="Slide Number Placeholder 4"/>
          <p:cNvSpPr>
            <a:spLocks noGrp="1"/>
          </p:cNvSpPr>
          <p:nvPr>
            <p:ph type="sldNum" sz="quarter" idx="12"/>
          </p:nvPr>
        </p:nvSpPr>
        <p:spPr/>
        <p:txBody>
          <a:bodyPr/>
          <a:lstStyle/>
          <a:p>
            <a:fld id="{E57D12D9-731E-4354-8BB2-547C27009F57}" type="slidenum">
              <a:rPr lang="en-US" smtClean="0"/>
              <a:pPr/>
              <a:t>17</a:t>
            </a:fld>
            <a:endParaRPr lang="en-US"/>
          </a:p>
        </p:txBody>
      </p:sp>
      <p:sp>
        <p:nvSpPr>
          <p:cNvPr id="6" name="TextBox 5"/>
          <p:cNvSpPr txBox="1"/>
          <p:nvPr/>
        </p:nvSpPr>
        <p:spPr>
          <a:xfrm>
            <a:off x="304800" y="1752600"/>
            <a:ext cx="8750729" cy="400110"/>
          </a:xfrm>
          <a:prstGeom prst="rect">
            <a:avLst/>
          </a:prstGeom>
          <a:noFill/>
          <a:ln>
            <a:solidFill>
              <a:schemeClr val="tx1"/>
            </a:solidFill>
          </a:ln>
        </p:spPr>
        <p:txBody>
          <a:bodyPr wrap="none" rtlCol="0">
            <a:spAutoFit/>
          </a:bodyPr>
          <a:lstStyle/>
          <a:p>
            <a:r>
              <a:rPr lang="en-US" sz="2000" dirty="0" smtClean="0"/>
              <a:t>The output will show the Total and Average for each of the variables in the Model.</a:t>
            </a:r>
            <a:endParaRPr lang="en-US" sz="2000" dirty="0"/>
          </a:p>
        </p:txBody>
      </p:sp>
      <p:sp>
        <p:nvSpPr>
          <p:cNvPr id="8" name="TextBox 7"/>
          <p:cNvSpPr txBox="1"/>
          <p:nvPr/>
        </p:nvSpPr>
        <p:spPr>
          <a:xfrm>
            <a:off x="304800" y="6400800"/>
            <a:ext cx="5310685" cy="338554"/>
          </a:xfrm>
          <a:prstGeom prst="rect">
            <a:avLst/>
          </a:prstGeom>
          <a:noFill/>
        </p:spPr>
        <p:txBody>
          <a:bodyPr wrap="none" rtlCol="0">
            <a:spAutoFit/>
          </a:bodyPr>
          <a:lstStyle/>
          <a:p>
            <a:r>
              <a:rPr lang="en-US" sz="1600" i="1" dirty="0" smtClean="0"/>
              <a:t>Note: this example includes only the yearly transportation cost.</a:t>
            </a:r>
            <a:endParaRPr lang="en-US" sz="16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36416">
        <p14:reveal/>
      </p:transition>
    </mc:Choice>
    <mc:Fallback xmlns="">
      <p:transition spd="slow" advTm="36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Data Input Screens for Selected Multi Locations – Size and Conversion Rate</a:t>
            </a:r>
            <a:endParaRPr lang="en-US" sz="3600" dirty="0"/>
          </a:p>
        </p:txBody>
      </p:sp>
      <p:pic>
        <p:nvPicPr>
          <p:cNvPr id="6147" name="Picture 3"/>
          <p:cNvPicPr>
            <a:picLocks noGrp="1" noChangeAspect="1" noChangeArrowheads="1"/>
          </p:cNvPicPr>
          <p:nvPr>
            <p:ph idx="1"/>
          </p:nvPr>
        </p:nvPicPr>
        <p:blipFill>
          <a:blip r:embed="rId6" cstate="print"/>
          <a:srcRect/>
          <a:stretch>
            <a:fillRect/>
          </a:stretch>
        </p:blipFill>
        <p:spPr bwMode="auto">
          <a:xfrm>
            <a:off x="685800" y="2667000"/>
            <a:ext cx="4982250" cy="3636750"/>
          </a:xfrm>
          <a:prstGeom prst="rect">
            <a:avLst/>
          </a:prstGeom>
          <a:noFill/>
          <a:ln w="9525">
            <a:solidFill>
              <a:schemeClr val="tx1"/>
            </a:solidFill>
            <a:miter lim="800000"/>
            <a:headEnd/>
            <a:tailEnd/>
          </a:ln>
          <a:effectLst/>
        </p:spPr>
      </p:pic>
      <p:sp>
        <p:nvSpPr>
          <p:cNvPr id="7" name="Slide Number Placeholder 6"/>
          <p:cNvSpPr>
            <a:spLocks noGrp="1"/>
          </p:cNvSpPr>
          <p:nvPr>
            <p:ph type="sldNum" sz="quarter" idx="12"/>
          </p:nvPr>
        </p:nvSpPr>
        <p:spPr/>
        <p:txBody>
          <a:bodyPr/>
          <a:lstStyle/>
          <a:p>
            <a:fld id="{E57D12D9-731E-4354-8BB2-547C27009F57}" type="slidenum">
              <a:rPr lang="en-US" smtClean="0"/>
              <a:pPr/>
              <a:t>18</a:t>
            </a:fld>
            <a:endParaRPr lang="en-US"/>
          </a:p>
        </p:txBody>
      </p:sp>
      <p:sp>
        <p:nvSpPr>
          <p:cNvPr id="5" name="TextBox 4"/>
          <p:cNvSpPr txBox="1"/>
          <p:nvPr/>
        </p:nvSpPr>
        <p:spPr>
          <a:xfrm>
            <a:off x="304800" y="1676400"/>
            <a:ext cx="8345554" cy="830997"/>
          </a:xfrm>
          <a:prstGeom prst="rect">
            <a:avLst/>
          </a:prstGeom>
          <a:noFill/>
          <a:ln>
            <a:solidFill>
              <a:schemeClr val="tx1"/>
            </a:solidFill>
          </a:ln>
        </p:spPr>
        <p:txBody>
          <a:bodyPr wrap="none" rtlCol="0">
            <a:spAutoFit/>
          </a:bodyPr>
          <a:lstStyle/>
          <a:p>
            <a:r>
              <a:rPr lang="en-US" sz="2400" dirty="0" smtClean="0"/>
              <a:t>There are three multiple location configurations in the model.</a:t>
            </a:r>
          </a:p>
          <a:p>
            <a:r>
              <a:rPr lang="en-US" sz="2400" dirty="0" smtClean="0"/>
              <a:t>This allows for a starting point to identify possible combinations.</a:t>
            </a:r>
            <a:endParaRPr lang="en-US" sz="2400" dirty="0"/>
          </a:p>
        </p:txBody>
      </p:sp>
      <p:sp>
        <p:nvSpPr>
          <p:cNvPr id="6" name="TextBox 5"/>
          <p:cNvSpPr txBox="1"/>
          <p:nvPr/>
        </p:nvSpPr>
        <p:spPr>
          <a:xfrm>
            <a:off x="6172200" y="2895600"/>
            <a:ext cx="2795381" cy="1938992"/>
          </a:xfrm>
          <a:prstGeom prst="rect">
            <a:avLst/>
          </a:prstGeom>
          <a:noFill/>
          <a:ln>
            <a:solidFill>
              <a:schemeClr val="tx1"/>
            </a:solidFill>
          </a:ln>
        </p:spPr>
        <p:txBody>
          <a:bodyPr wrap="none" rtlCol="0">
            <a:spAutoFit/>
          </a:bodyPr>
          <a:lstStyle/>
          <a:p>
            <a:r>
              <a:rPr lang="en-US" sz="2000" dirty="0" smtClean="0"/>
              <a:t>Because of size</a:t>
            </a:r>
          </a:p>
          <a:p>
            <a:r>
              <a:rPr lang="en-US" sz="2000" dirty="0" smtClean="0"/>
              <a:t>limitations in</a:t>
            </a:r>
          </a:p>
          <a:p>
            <a:r>
              <a:rPr lang="en-US" sz="2000" dirty="0" smtClean="0"/>
              <a:t>Excel, the number</a:t>
            </a:r>
          </a:p>
          <a:p>
            <a:r>
              <a:rPr lang="en-US" sz="2000" dirty="0" smtClean="0"/>
              <a:t>of changes that</a:t>
            </a:r>
          </a:p>
          <a:p>
            <a:r>
              <a:rPr lang="en-US" sz="2000" dirty="0" smtClean="0"/>
              <a:t>could be accommodated</a:t>
            </a:r>
          </a:p>
          <a:p>
            <a:r>
              <a:rPr lang="en-US" sz="2000" dirty="0" smtClean="0"/>
              <a:t>was limited.</a:t>
            </a:r>
            <a:endParaRPr lang="en-US" sz="20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66920">
        <p14:reveal/>
      </p:transition>
    </mc:Choice>
    <mc:Fallback xmlns="">
      <p:transition spd="slow" advTm="66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Buttons to Execute Model</a:t>
            </a:r>
            <a:endParaRPr lang="en-US" dirty="0"/>
          </a:p>
        </p:txBody>
      </p:sp>
      <p:pic>
        <p:nvPicPr>
          <p:cNvPr id="33794" name="Picture 2"/>
          <p:cNvPicPr>
            <a:picLocks noGrp="1" noChangeAspect="1" noChangeArrowheads="1"/>
          </p:cNvPicPr>
          <p:nvPr>
            <p:ph idx="1"/>
          </p:nvPr>
        </p:nvPicPr>
        <p:blipFill>
          <a:blip r:embed="rId5" cstate="print"/>
          <a:srcRect/>
          <a:stretch>
            <a:fillRect/>
          </a:stretch>
        </p:blipFill>
        <p:spPr bwMode="auto">
          <a:xfrm>
            <a:off x="3200400" y="2514600"/>
            <a:ext cx="2925000" cy="643500"/>
          </a:xfrm>
          <a:prstGeom prst="rect">
            <a:avLst/>
          </a:prstGeom>
          <a:noFill/>
          <a:ln w="9525">
            <a:solidFill>
              <a:schemeClr val="tx1"/>
            </a:solidFill>
            <a:miter lim="800000"/>
            <a:headEnd/>
            <a:tailEnd/>
          </a:ln>
          <a:effectLst/>
        </p:spPr>
      </p:pic>
      <p:pic>
        <p:nvPicPr>
          <p:cNvPr id="33795" name="Picture 3"/>
          <p:cNvPicPr>
            <a:picLocks noChangeAspect="1" noChangeArrowheads="1"/>
          </p:cNvPicPr>
          <p:nvPr/>
        </p:nvPicPr>
        <p:blipFill>
          <a:blip r:embed="rId6" cstate="print"/>
          <a:srcRect/>
          <a:stretch>
            <a:fillRect/>
          </a:stretch>
        </p:blipFill>
        <p:spPr bwMode="auto">
          <a:xfrm>
            <a:off x="1066800" y="5829300"/>
            <a:ext cx="6477000" cy="419100"/>
          </a:xfrm>
          <a:prstGeom prst="rect">
            <a:avLst/>
          </a:prstGeom>
          <a:noFill/>
          <a:ln w="9525">
            <a:solidFill>
              <a:schemeClr val="tx1"/>
            </a:solidFill>
            <a:miter lim="800000"/>
            <a:headEnd/>
            <a:tailEnd/>
          </a:ln>
          <a:effectLst/>
        </p:spPr>
      </p:pic>
      <p:sp>
        <p:nvSpPr>
          <p:cNvPr id="6" name="Slide Number Placeholder 5"/>
          <p:cNvSpPr>
            <a:spLocks noGrp="1"/>
          </p:cNvSpPr>
          <p:nvPr>
            <p:ph type="sldNum" sz="quarter" idx="12"/>
          </p:nvPr>
        </p:nvSpPr>
        <p:spPr/>
        <p:txBody>
          <a:bodyPr/>
          <a:lstStyle/>
          <a:p>
            <a:fld id="{E57D12D9-731E-4354-8BB2-547C27009F57}" type="slidenum">
              <a:rPr lang="en-US" smtClean="0"/>
              <a:pPr/>
              <a:t>19</a:t>
            </a:fld>
            <a:endParaRPr lang="en-US"/>
          </a:p>
        </p:txBody>
      </p:sp>
      <p:sp>
        <p:nvSpPr>
          <p:cNvPr id="7" name="TextBox 6"/>
          <p:cNvSpPr txBox="1"/>
          <p:nvPr/>
        </p:nvSpPr>
        <p:spPr>
          <a:xfrm>
            <a:off x="342504" y="1524000"/>
            <a:ext cx="7887096" cy="830997"/>
          </a:xfrm>
          <a:prstGeom prst="rect">
            <a:avLst/>
          </a:prstGeom>
          <a:noFill/>
          <a:ln>
            <a:solidFill>
              <a:schemeClr val="tx1"/>
            </a:solidFill>
          </a:ln>
        </p:spPr>
        <p:txBody>
          <a:bodyPr wrap="none" rtlCol="0">
            <a:spAutoFit/>
          </a:bodyPr>
          <a:lstStyle/>
          <a:p>
            <a:r>
              <a:rPr lang="en-US" sz="2400" dirty="0" smtClean="0"/>
              <a:t>Once all the data is entered, you will select the button in the</a:t>
            </a:r>
          </a:p>
          <a:p>
            <a:r>
              <a:rPr lang="en-US" sz="2400" dirty="0" smtClean="0"/>
              <a:t>Master Input tab of the workbook.</a:t>
            </a:r>
            <a:endParaRPr lang="en-US" sz="2400" dirty="0"/>
          </a:p>
        </p:txBody>
      </p:sp>
      <p:sp>
        <p:nvSpPr>
          <p:cNvPr id="8" name="TextBox 7"/>
          <p:cNvSpPr txBox="1"/>
          <p:nvPr/>
        </p:nvSpPr>
        <p:spPr>
          <a:xfrm>
            <a:off x="228600" y="3276600"/>
            <a:ext cx="8387232" cy="461665"/>
          </a:xfrm>
          <a:prstGeom prst="rect">
            <a:avLst/>
          </a:prstGeom>
          <a:noFill/>
          <a:ln>
            <a:solidFill>
              <a:schemeClr val="tx1"/>
            </a:solidFill>
          </a:ln>
        </p:spPr>
        <p:txBody>
          <a:bodyPr wrap="none" rtlCol="0">
            <a:spAutoFit/>
          </a:bodyPr>
          <a:lstStyle/>
          <a:p>
            <a:r>
              <a:rPr lang="en-US" sz="2400" dirty="0" smtClean="0"/>
              <a:t>Because of size limitations, Excel will give you the following error:</a:t>
            </a:r>
            <a:endParaRPr lang="en-US" sz="2400" dirty="0"/>
          </a:p>
        </p:txBody>
      </p:sp>
      <p:sp>
        <p:nvSpPr>
          <p:cNvPr id="9" name="TextBox 8"/>
          <p:cNvSpPr txBox="1"/>
          <p:nvPr/>
        </p:nvSpPr>
        <p:spPr>
          <a:xfrm>
            <a:off x="228600" y="6324600"/>
            <a:ext cx="8792215" cy="400110"/>
          </a:xfrm>
          <a:prstGeom prst="rect">
            <a:avLst/>
          </a:prstGeom>
          <a:noFill/>
          <a:ln>
            <a:solidFill>
              <a:schemeClr val="tx1"/>
            </a:solidFill>
          </a:ln>
        </p:spPr>
        <p:txBody>
          <a:bodyPr wrap="none" rtlCol="0">
            <a:spAutoFit/>
          </a:bodyPr>
          <a:lstStyle/>
          <a:p>
            <a:r>
              <a:rPr lang="en-US" sz="2000" dirty="0" smtClean="0"/>
              <a:t>Just click “Continue” button and the calculations will still execute and be accurate.</a:t>
            </a:r>
            <a:endParaRPr lang="en-US" sz="2000" dirty="0"/>
          </a:p>
        </p:txBody>
      </p:sp>
      <p:sp>
        <p:nvSpPr>
          <p:cNvPr id="4098" name="AutoShape 2" descr="cid:image002.jpg@01CC302E.DECB0E20"/>
          <p:cNvSpPr>
            <a:spLocks noChangeAspect="1" noChangeArrowheads="1"/>
          </p:cNvSpPr>
          <p:nvPr/>
        </p:nvSpPr>
        <p:spPr bwMode="auto">
          <a:xfrm>
            <a:off x="155575" y="-822325"/>
            <a:ext cx="4095750" cy="1724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cid:image002.jpg@01CC302E.DECB0E20"/>
          <p:cNvSpPr>
            <a:spLocks noChangeAspect="1" noChangeArrowheads="1"/>
          </p:cNvSpPr>
          <p:nvPr/>
        </p:nvSpPr>
        <p:spPr bwMode="auto">
          <a:xfrm>
            <a:off x="155575" y="-822325"/>
            <a:ext cx="4095750" cy="1724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cid:image002.jpg@01CC302E.DECB0E20"/>
          <p:cNvSpPr>
            <a:spLocks noChangeAspect="1" noChangeArrowheads="1"/>
          </p:cNvSpPr>
          <p:nvPr/>
        </p:nvSpPr>
        <p:spPr bwMode="auto">
          <a:xfrm>
            <a:off x="155575" y="-822325"/>
            <a:ext cx="4095750" cy="1724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4" name="AutoShape 8" descr="cid:image002.jpg@01CC302E.DECB0E20"/>
          <p:cNvSpPr>
            <a:spLocks noChangeAspect="1" noChangeArrowheads="1"/>
          </p:cNvSpPr>
          <p:nvPr/>
        </p:nvSpPr>
        <p:spPr bwMode="auto">
          <a:xfrm>
            <a:off x="155575" y="-822325"/>
            <a:ext cx="4095750" cy="1724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5" name="Picture 9"/>
          <p:cNvPicPr>
            <a:picLocks noChangeAspect="1" noChangeArrowheads="1"/>
          </p:cNvPicPr>
          <p:nvPr/>
        </p:nvPicPr>
        <p:blipFill>
          <a:blip r:embed="rId7" cstate="print"/>
          <a:srcRect/>
          <a:stretch>
            <a:fillRect/>
          </a:stretch>
        </p:blipFill>
        <p:spPr bwMode="auto">
          <a:xfrm>
            <a:off x="914400" y="3886200"/>
            <a:ext cx="6858000" cy="1828800"/>
          </a:xfrm>
          <a:prstGeom prst="rect">
            <a:avLst/>
          </a:prstGeom>
          <a:noFill/>
          <a:ln w="9525">
            <a:solidFill>
              <a:schemeClr val="tx1"/>
            </a:solidFill>
            <a:miter lim="800000"/>
            <a:headEnd/>
            <a:tailEnd/>
          </a:ln>
        </p:spPr>
      </p:pic>
      <p:sp>
        <p:nvSpPr>
          <p:cNvPr id="16" name="Rectangle 15"/>
          <p:cNvSpPr/>
          <p:nvPr/>
        </p:nvSpPr>
        <p:spPr>
          <a:xfrm>
            <a:off x="5943600" y="4267200"/>
            <a:ext cx="14478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43824">
        <p14:reveal/>
      </p:transition>
    </mc:Choice>
    <mc:Fallback xmlns="">
      <p:transition spd="slow" advTm="43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fade">
                                      <p:cBhvr>
                                        <p:cTn id="11" dur="500"/>
                                        <p:tgtEl>
                                          <p:spTgt spid="337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105"/>
                                        </p:tgtEl>
                                        <p:attrNameLst>
                                          <p:attrName>style.visibility</p:attrName>
                                        </p:attrNameLst>
                                      </p:cBhvr>
                                      <p:to>
                                        <p:strVal val="visible"/>
                                      </p:to>
                                    </p:set>
                                    <p:anim calcmode="lin" valueType="num">
                                      <p:cBhvr additive="base">
                                        <p:cTn id="21" dur="500" fill="hold"/>
                                        <p:tgtEl>
                                          <p:spTgt spid="4105"/>
                                        </p:tgtEl>
                                        <p:attrNameLst>
                                          <p:attrName>ppt_x</p:attrName>
                                        </p:attrNameLst>
                                      </p:cBhvr>
                                      <p:tavLst>
                                        <p:tav tm="0">
                                          <p:val>
                                            <p:strVal val="#ppt_x"/>
                                          </p:val>
                                        </p:tav>
                                        <p:tav tm="100000">
                                          <p:val>
                                            <p:strVal val="#ppt_x"/>
                                          </p:val>
                                        </p:tav>
                                      </p:tavLst>
                                    </p:anim>
                                    <p:anim calcmode="lin" valueType="num">
                                      <p:cBhvr additive="base">
                                        <p:cTn id="22" dur="500" fill="hold"/>
                                        <p:tgtEl>
                                          <p:spTgt spid="410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795"/>
                                        </p:tgtEl>
                                        <p:attrNameLst>
                                          <p:attrName>style.visibility</p:attrName>
                                        </p:attrNameLst>
                                      </p:cBhvr>
                                      <p:to>
                                        <p:strVal val="visible"/>
                                      </p:to>
                                    </p:set>
                                    <p:anim calcmode="lin" valueType="num">
                                      <p:cBhvr additive="base">
                                        <p:cTn id="33" dur="500" fill="hold"/>
                                        <p:tgtEl>
                                          <p:spTgt spid="33795"/>
                                        </p:tgtEl>
                                        <p:attrNameLst>
                                          <p:attrName>ppt_x</p:attrName>
                                        </p:attrNameLst>
                                      </p:cBhvr>
                                      <p:tavLst>
                                        <p:tav tm="0">
                                          <p:val>
                                            <p:strVal val="#ppt_x"/>
                                          </p:val>
                                        </p:tav>
                                        <p:tav tm="100000">
                                          <p:val>
                                            <p:strVal val="#ppt_x"/>
                                          </p:val>
                                        </p:tav>
                                      </p:tavLst>
                                    </p:anim>
                                    <p:anim calcmode="lin" valueType="num">
                                      <p:cBhvr additive="base">
                                        <p:cTn id="34"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8" grpId="0" animBg="1"/>
      <p:bldP spid="9"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Introduction</a:t>
            </a:r>
          </a:p>
          <a:p>
            <a:r>
              <a:rPr lang="en-US" dirty="0" smtClean="0"/>
              <a:t>Spreadsheet Key</a:t>
            </a:r>
          </a:p>
          <a:p>
            <a:r>
              <a:rPr lang="en-US" dirty="0" smtClean="0"/>
              <a:t>Data Input Screens</a:t>
            </a:r>
          </a:p>
          <a:p>
            <a:pPr lvl="1"/>
            <a:r>
              <a:rPr lang="en-US" dirty="0" smtClean="0"/>
              <a:t>Cost, Energy, Emissions</a:t>
            </a:r>
          </a:p>
          <a:p>
            <a:pPr lvl="1"/>
            <a:r>
              <a:rPr lang="en-US" dirty="0" smtClean="0"/>
              <a:t>Feedstocks – Federal, State, Private</a:t>
            </a:r>
          </a:p>
          <a:p>
            <a:r>
              <a:rPr lang="en-US" dirty="0" smtClean="0"/>
              <a:t>Availability, Residue, </a:t>
            </a:r>
            <a:r>
              <a:rPr lang="en-US" dirty="0" err="1" smtClean="0"/>
              <a:t>Roundwood</a:t>
            </a:r>
            <a:r>
              <a:rPr lang="en-US" dirty="0" smtClean="0"/>
              <a:t>, Adjustments</a:t>
            </a:r>
          </a:p>
          <a:p>
            <a:r>
              <a:rPr lang="en-US" dirty="0" err="1" smtClean="0"/>
              <a:t>Biorefinery</a:t>
            </a:r>
            <a:r>
              <a:rPr lang="en-US" dirty="0" smtClean="0"/>
              <a:t> Size and Conversion Rate</a:t>
            </a:r>
          </a:p>
          <a:p>
            <a:r>
              <a:rPr lang="en-US" dirty="0" smtClean="0"/>
              <a:t>Rectilinear Distance</a:t>
            </a:r>
          </a:p>
          <a:p>
            <a:r>
              <a:rPr lang="en-US" dirty="0" smtClean="0"/>
              <a:t>Calculated Cells – Cost, Energy, Emissions</a:t>
            </a:r>
          </a:p>
          <a:p>
            <a:r>
              <a:rPr lang="en-US" dirty="0" smtClean="0"/>
              <a:t>Model Output – Single</a:t>
            </a:r>
          </a:p>
          <a:p>
            <a:r>
              <a:rPr lang="en-US" dirty="0" smtClean="0"/>
              <a:t>Data Input – Multi Location</a:t>
            </a:r>
          </a:p>
          <a:p>
            <a:r>
              <a:rPr lang="en-US" dirty="0" smtClean="0"/>
              <a:t>Model Output – Multi Location</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2</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spd="slow" advTm="713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Output</a:t>
            </a:r>
            <a:endParaRPr lang="en-US" dirty="0"/>
          </a:p>
        </p:txBody>
      </p:sp>
      <p:pic>
        <p:nvPicPr>
          <p:cNvPr id="34818" name="Picture 2"/>
          <p:cNvPicPr>
            <a:picLocks noGrp="1" noChangeAspect="1" noChangeArrowheads="1"/>
          </p:cNvPicPr>
          <p:nvPr>
            <p:ph idx="1"/>
          </p:nvPr>
        </p:nvPicPr>
        <p:blipFill>
          <a:blip r:embed="rId4" cstate="print"/>
          <a:srcRect/>
          <a:stretch>
            <a:fillRect/>
          </a:stretch>
        </p:blipFill>
        <p:spPr bwMode="auto">
          <a:xfrm>
            <a:off x="1676400" y="2362200"/>
            <a:ext cx="5811001" cy="3987750"/>
          </a:xfrm>
          <a:prstGeom prst="rect">
            <a:avLst/>
          </a:prstGeom>
          <a:noFill/>
          <a:ln w="9525">
            <a:solidFill>
              <a:schemeClr val="tx1"/>
            </a:solidFill>
            <a:miter lim="800000"/>
            <a:headEnd/>
            <a:tailEnd/>
          </a:ln>
          <a:effectLst/>
        </p:spPr>
      </p:pic>
      <p:sp>
        <p:nvSpPr>
          <p:cNvPr id="5" name="Slide Number Placeholder 4"/>
          <p:cNvSpPr>
            <a:spLocks noGrp="1"/>
          </p:cNvSpPr>
          <p:nvPr>
            <p:ph type="sldNum" sz="quarter" idx="12"/>
          </p:nvPr>
        </p:nvSpPr>
        <p:spPr/>
        <p:txBody>
          <a:bodyPr/>
          <a:lstStyle/>
          <a:p>
            <a:fld id="{E57D12D9-731E-4354-8BB2-547C27009F57}" type="slidenum">
              <a:rPr lang="en-US" smtClean="0"/>
              <a:pPr/>
              <a:t>20</a:t>
            </a:fld>
            <a:endParaRPr lang="en-US"/>
          </a:p>
        </p:txBody>
      </p:sp>
      <p:sp>
        <p:nvSpPr>
          <p:cNvPr id="6" name="TextBox 5"/>
          <p:cNvSpPr txBox="1"/>
          <p:nvPr/>
        </p:nvSpPr>
        <p:spPr>
          <a:xfrm>
            <a:off x="762000" y="1676400"/>
            <a:ext cx="7042312" cy="461665"/>
          </a:xfrm>
          <a:prstGeom prst="rect">
            <a:avLst/>
          </a:prstGeom>
          <a:noFill/>
          <a:ln>
            <a:solidFill>
              <a:schemeClr val="tx1"/>
            </a:solidFill>
          </a:ln>
        </p:spPr>
        <p:txBody>
          <a:bodyPr wrap="none" rtlCol="0">
            <a:spAutoFit/>
          </a:bodyPr>
          <a:lstStyle/>
          <a:p>
            <a:r>
              <a:rPr lang="en-US" sz="2400" dirty="0" smtClean="0"/>
              <a:t>This is the summary output for the Multiple Locations.</a:t>
            </a:r>
            <a:endParaRPr lang="en-US" sz="2400" dirty="0"/>
          </a:p>
        </p:txBody>
      </p:sp>
      <p:sp>
        <p:nvSpPr>
          <p:cNvPr id="8" name="TextBox 7"/>
          <p:cNvSpPr txBox="1"/>
          <p:nvPr/>
        </p:nvSpPr>
        <p:spPr>
          <a:xfrm>
            <a:off x="304800" y="6400800"/>
            <a:ext cx="5310685" cy="338554"/>
          </a:xfrm>
          <a:prstGeom prst="rect">
            <a:avLst/>
          </a:prstGeom>
          <a:noFill/>
        </p:spPr>
        <p:txBody>
          <a:bodyPr wrap="none" rtlCol="0">
            <a:spAutoFit/>
          </a:bodyPr>
          <a:lstStyle/>
          <a:p>
            <a:r>
              <a:rPr lang="en-US" sz="1600" i="1" dirty="0" smtClean="0"/>
              <a:t>Note: this example includes only the yearly transportation cost.</a:t>
            </a:r>
            <a:endParaRPr lang="en-US" sz="1600" i="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18146">
        <p14:reveal/>
      </p:transition>
    </mc:Choice>
    <mc:Fallback xmlns="">
      <p:transition spd="slow" advTm="18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Flexibility and Limitations</a:t>
            </a:r>
            <a:endParaRPr lang="en-US" dirty="0"/>
          </a:p>
        </p:txBody>
      </p:sp>
      <p:sp>
        <p:nvSpPr>
          <p:cNvPr id="3" name="Content Placeholder 2"/>
          <p:cNvSpPr>
            <a:spLocks noGrp="1"/>
          </p:cNvSpPr>
          <p:nvPr>
            <p:ph idx="1"/>
          </p:nvPr>
        </p:nvSpPr>
        <p:spPr/>
        <p:txBody>
          <a:bodyPr>
            <a:normAutofit lnSpcReduction="10000"/>
          </a:bodyPr>
          <a:lstStyle/>
          <a:p>
            <a:r>
              <a:rPr lang="en-US" dirty="0" smtClean="0"/>
              <a:t>Flexibility</a:t>
            </a:r>
          </a:p>
          <a:p>
            <a:pPr lvl="1"/>
            <a:r>
              <a:rPr lang="en-US" dirty="0" smtClean="0"/>
              <a:t>Size of plant</a:t>
            </a:r>
          </a:p>
          <a:p>
            <a:pPr lvl="2"/>
            <a:r>
              <a:rPr lang="en-US" dirty="0" smtClean="0"/>
              <a:t>Example 50, 40, and 30</a:t>
            </a:r>
          </a:p>
          <a:p>
            <a:pPr lvl="2"/>
            <a:r>
              <a:rPr lang="en-US" dirty="0" smtClean="0"/>
              <a:t>Other sizes can be employed</a:t>
            </a:r>
          </a:p>
          <a:p>
            <a:pPr lvl="1"/>
            <a:r>
              <a:rPr lang="en-US" dirty="0" smtClean="0"/>
              <a:t>Changing data inputs for cost, emissions, and energy</a:t>
            </a:r>
          </a:p>
          <a:p>
            <a:r>
              <a:rPr lang="en-US" dirty="0" smtClean="0"/>
              <a:t>Limitations</a:t>
            </a:r>
          </a:p>
          <a:p>
            <a:pPr lvl="1"/>
            <a:r>
              <a:rPr lang="en-US" dirty="0" smtClean="0"/>
              <a:t>Excel limits the number of iterations and changing cells</a:t>
            </a:r>
          </a:p>
          <a:p>
            <a:pPr lvl="1"/>
            <a:r>
              <a:rPr lang="en-US" dirty="0" smtClean="0"/>
              <a:t>Nine preselected locations</a:t>
            </a:r>
          </a:p>
          <a:p>
            <a:pPr lvl="1"/>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21</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45980">
        <p14:reveal/>
      </p:transition>
    </mc:Choice>
    <mc:Fallback xmlns="">
      <p:transition spd="slow" advTm="45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 and Disclaimer</a:t>
            </a:r>
            <a:endParaRPr lang="en-US" dirty="0"/>
          </a:p>
        </p:txBody>
      </p:sp>
      <p:sp>
        <p:nvSpPr>
          <p:cNvPr id="3" name="Content Placeholder 2"/>
          <p:cNvSpPr>
            <a:spLocks noGrp="1"/>
          </p:cNvSpPr>
          <p:nvPr>
            <p:ph idx="1"/>
          </p:nvPr>
        </p:nvSpPr>
        <p:spPr>
          <a:xfrm>
            <a:off x="228600" y="1676401"/>
            <a:ext cx="8610600" cy="4724400"/>
          </a:xfrm>
        </p:spPr>
        <p:txBody>
          <a:bodyPr>
            <a:normAutofit fontScale="70000" lnSpcReduction="20000"/>
          </a:bodyPr>
          <a:lstStyle/>
          <a:p>
            <a:pPr>
              <a:buNone/>
            </a:pPr>
            <a:r>
              <a:rPr lang="en-US" dirty="0" smtClean="0"/>
              <a:t>This research was supported through an agreement with the Michigan Economic Development Corporation with funding from the U.S. Department of Energy award DE-EE-0000280. 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or service by trade name, trademark, manufactured,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a:p>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22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74206">
        <p14:reveal/>
      </p:transition>
    </mc:Choice>
    <mc:Fallback xmlns="">
      <p:transition spd="slow" advTm="74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Tutorial</a:t>
            </a:r>
            <a:endParaRPr lang="en-US" dirty="0"/>
          </a:p>
        </p:txBody>
      </p:sp>
      <p:sp>
        <p:nvSpPr>
          <p:cNvPr id="3" name="Content Placeholder 2"/>
          <p:cNvSpPr>
            <a:spLocks noGrp="1"/>
          </p:cNvSpPr>
          <p:nvPr>
            <p:ph idx="1"/>
          </p:nvPr>
        </p:nvSpPr>
        <p:spPr/>
        <p:txBody>
          <a:bodyPr/>
          <a:lstStyle/>
          <a:p>
            <a:r>
              <a:rPr lang="en-US" dirty="0" smtClean="0"/>
              <a:t>This is the end of the optimization tutorial.</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23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9048021"/>
      </p:ext>
    </p:extLst>
  </p:cSld>
  <p:clrMapOvr>
    <a:masterClrMapping/>
  </p:clrMapOvr>
  <mc:AlternateContent xmlns:mc="http://schemas.openxmlformats.org/markup-compatibility/2006" xmlns:p14="http://schemas.microsoft.com/office/powerpoint/2010/main">
    <mc:Choice Requires="p14">
      <p:transition spd="slow" p14:dur="3400" advTm="26143">
        <p14:reveal/>
      </p:transition>
    </mc:Choice>
    <mc:Fallback xmlns="">
      <p:transition spd="slow" advTm="261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Optimization Model</a:t>
            </a:r>
          </a:p>
          <a:p>
            <a:r>
              <a:rPr lang="en-US" dirty="0" smtClean="0"/>
              <a:t>Inputs</a:t>
            </a:r>
          </a:p>
          <a:p>
            <a:r>
              <a:rPr lang="en-US" dirty="0" smtClean="0"/>
              <a:t>Calculations</a:t>
            </a:r>
          </a:p>
          <a:p>
            <a:r>
              <a:rPr lang="en-US" dirty="0" smtClean="0"/>
              <a:t>Results</a:t>
            </a:r>
          </a:p>
          <a:p>
            <a:r>
              <a:rPr lang="en-US" dirty="0" smtClean="0"/>
              <a:t>Limitations</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3</a:t>
            </a:fld>
            <a:endParaRPr lang="en-US"/>
          </a:p>
        </p:txBody>
      </p:sp>
      <p:pic>
        <p:nvPicPr>
          <p:cNvPr id="9218" name="Picture 2" descr="C:\Documents and Settings\dana\Local Settings\Temporary Internet Files\Content.IE5\1RRLIDBU\MC900014745[1].wmf"/>
          <p:cNvPicPr>
            <a:picLocks noChangeAspect="1" noChangeArrowheads="1"/>
          </p:cNvPicPr>
          <p:nvPr/>
        </p:nvPicPr>
        <p:blipFill>
          <a:blip r:embed="rId4" cstate="print"/>
          <a:srcRect/>
          <a:stretch>
            <a:fillRect/>
          </a:stretch>
        </p:blipFill>
        <p:spPr bwMode="auto">
          <a:xfrm>
            <a:off x="5257800" y="4343400"/>
            <a:ext cx="2649322" cy="1795069"/>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12048">
        <p14:reveal/>
      </p:transition>
    </mc:Choice>
    <mc:Fallback xmlns="">
      <p:transition spd="slow" advTm="12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Spreadsheet Key</a:t>
            </a:r>
            <a:endParaRPr lang="en-US" dirty="0"/>
          </a:p>
        </p:txBody>
      </p:sp>
      <p:pic>
        <p:nvPicPr>
          <p:cNvPr id="35842" name="Picture 2"/>
          <p:cNvPicPr>
            <a:picLocks noGrp="1" noChangeAspect="1" noChangeArrowheads="1"/>
          </p:cNvPicPr>
          <p:nvPr>
            <p:ph idx="1"/>
          </p:nvPr>
        </p:nvPicPr>
        <p:blipFill>
          <a:blip r:embed="rId4" cstate="print"/>
          <a:srcRect/>
          <a:stretch>
            <a:fillRect/>
          </a:stretch>
        </p:blipFill>
        <p:spPr bwMode="auto">
          <a:xfrm>
            <a:off x="3581400" y="3657600"/>
            <a:ext cx="2135250" cy="13065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E57D12D9-731E-4354-8BB2-547C27009F57}" type="slidenum">
              <a:rPr lang="en-US" smtClean="0"/>
              <a:pPr/>
              <a:t>4</a:t>
            </a:fld>
            <a:endParaRPr lang="en-US"/>
          </a:p>
        </p:txBody>
      </p:sp>
      <p:sp>
        <p:nvSpPr>
          <p:cNvPr id="6" name="TextBox 5"/>
          <p:cNvSpPr txBox="1"/>
          <p:nvPr/>
        </p:nvSpPr>
        <p:spPr>
          <a:xfrm>
            <a:off x="457200" y="1752600"/>
            <a:ext cx="4088492" cy="1569660"/>
          </a:xfrm>
          <a:prstGeom prst="rect">
            <a:avLst/>
          </a:prstGeom>
          <a:noFill/>
          <a:ln>
            <a:solidFill>
              <a:schemeClr val="tx1"/>
            </a:solidFill>
          </a:ln>
        </p:spPr>
        <p:txBody>
          <a:bodyPr wrap="none" rtlCol="0">
            <a:spAutoFit/>
          </a:bodyPr>
          <a:lstStyle/>
          <a:p>
            <a:r>
              <a:rPr lang="en-US" sz="2400" dirty="0" smtClean="0"/>
              <a:t>The spreadsheet key indicates:</a:t>
            </a:r>
          </a:p>
          <a:p>
            <a:pPr>
              <a:buFont typeface="Arial" pitchFamily="34" charset="0"/>
              <a:buChar char="•"/>
            </a:pPr>
            <a:r>
              <a:rPr lang="en-US" sz="2400" dirty="0" smtClean="0"/>
              <a:t> Input Cells</a:t>
            </a:r>
          </a:p>
          <a:p>
            <a:pPr>
              <a:buFont typeface="Arial" pitchFamily="34" charset="0"/>
              <a:buChar char="•"/>
            </a:pPr>
            <a:r>
              <a:rPr lang="en-US" sz="2400" dirty="0" smtClean="0"/>
              <a:t>Calculated Cells</a:t>
            </a:r>
          </a:p>
          <a:p>
            <a:pPr>
              <a:buFont typeface="Arial" pitchFamily="34" charset="0"/>
              <a:buChar char="•"/>
            </a:pPr>
            <a:r>
              <a:rPr lang="en-US" sz="2400" dirty="0" smtClean="0"/>
              <a:t>Model Results</a:t>
            </a:r>
          </a:p>
        </p:txBody>
      </p:sp>
      <p:pic>
        <p:nvPicPr>
          <p:cNvPr id="8194" name="Picture 2" descr="C:\Documents and Settings\dana\Local Settings\Temporary Internet Files\Content.IE5\1RRLIDBU\MP900447564[1].jpg"/>
          <p:cNvPicPr>
            <a:picLocks noChangeAspect="1" noChangeArrowheads="1"/>
          </p:cNvPicPr>
          <p:nvPr/>
        </p:nvPicPr>
        <p:blipFill>
          <a:blip r:embed="rId5" cstate="print"/>
          <a:srcRect/>
          <a:stretch>
            <a:fillRect/>
          </a:stretch>
        </p:blipFill>
        <p:spPr bwMode="auto">
          <a:xfrm>
            <a:off x="6248400" y="1828800"/>
            <a:ext cx="2133600" cy="43434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20638">
        <p14:reveal/>
      </p:transition>
    </mc:Choice>
    <mc:Fallback xmlns="">
      <p:transition spd="slow" advTm="20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Input Screens – </a:t>
            </a:r>
            <a:br>
              <a:rPr lang="en-US" dirty="0" smtClean="0"/>
            </a:br>
            <a:r>
              <a:rPr lang="en-US" dirty="0" smtClean="0"/>
              <a:t>Cost, Energy, Emissions</a:t>
            </a:r>
            <a:endParaRPr lang="en-US" dirty="0"/>
          </a:p>
        </p:txBody>
      </p:sp>
      <p:pic>
        <p:nvPicPr>
          <p:cNvPr id="1026" name="Picture 2"/>
          <p:cNvPicPr>
            <a:picLocks noGrp="1" noChangeAspect="1" noChangeArrowheads="1"/>
          </p:cNvPicPr>
          <p:nvPr>
            <p:ph idx="1"/>
          </p:nvPr>
        </p:nvPicPr>
        <p:blipFill>
          <a:blip r:embed="rId5" cstate="print"/>
          <a:srcRect/>
          <a:stretch>
            <a:fillRect/>
          </a:stretch>
        </p:blipFill>
        <p:spPr bwMode="auto">
          <a:xfrm>
            <a:off x="457200" y="2667000"/>
            <a:ext cx="8229600" cy="1496291"/>
          </a:xfrm>
          <a:prstGeom prst="rect">
            <a:avLst/>
          </a:prstGeom>
          <a:noFill/>
          <a:ln w="9525">
            <a:solidFill>
              <a:schemeClr val="tx1"/>
            </a:solidFill>
            <a:miter lim="800000"/>
            <a:headEnd/>
            <a:tailEnd/>
          </a:ln>
          <a:effectLst/>
        </p:spPr>
      </p:pic>
      <p:sp>
        <p:nvSpPr>
          <p:cNvPr id="5" name="Slide Number Placeholder 4"/>
          <p:cNvSpPr>
            <a:spLocks noGrp="1"/>
          </p:cNvSpPr>
          <p:nvPr>
            <p:ph type="sldNum" sz="quarter" idx="12"/>
          </p:nvPr>
        </p:nvSpPr>
        <p:spPr/>
        <p:txBody>
          <a:bodyPr/>
          <a:lstStyle/>
          <a:p>
            <a:fld id="{E57D12D9-731E-4354-8BB2-547C27009F57}" type="slidenum">
              <a:rPr lang="en-US" smtClean="0"/>
              <a:pPr/>
              <a:t>5</a:t>
            </a:fld>
            <a:endParaRPr lang="en-US"/>
          </a:p>
        </p:txBody>
      </p:sp>
      <p:pic>
        <p:nvPicPr>
          <p:cNvPr id="6" name="Picture 2"/>
          <p:cNvPicPr>
            <a:picLocks noChangeAspect="1" noChangeArrowheads="1"/>
          </p:cNvPicPr>
          <p:nvPr/>
        </p:nvPicPr>
        <p:blipFill>
          <a:blip r:embed="rId6" cstate="print"/>
          <a:srcRect/>
          <a:stretch>
            <a:fillRect/>
          </a:stretch>
        </p:blipFill>
        <p:spPr bwMode="auto">
          <a:xfrm>
            <a:off x="457200" y="5334000"/>
            <a:ext cx="2135250" cy="1306500"/>
          </a:xfrm>
          <a:prstGeom prst="rect">
            <a:avLst/>
          </a:prstGeom>
          <a:noFill/>
          <a:ln w="9525">
            <a:noFill/>
            <a:miter lim="800000"/>
            <a:headEnd/>
            <a:tailEnd/>
          </a:ln>
          <a:effectLst/>
        </p:spPr>
      </p:pic>
      <p:sp>
        <p:nvSpPr>
          <p:cNvPr id="7" name="TextBox 6"/>
          <p:cNvSpPr txBox="1"/>
          <p:nvPr/>
        </p:nvSpPr>
        <p:spPr>
          <a:xfrm>
            <a:off x="381000" y="1752600"/>
            <a:ext cx="8679684" cy="461665"/>
          </a:xfrm>
          <a:prstGeom prst="rect">
            <a:avLst/>
          </a:prstGeom>
          <a:noFill/>
          <a:ln>
            <a:solidFill>
              <a:schemeClr val="tx1"/>
            </a:solidFill>
          </a:ln>
        </p:spPr>
        <p:txBody>
          <a:bodyPr wrap="none" rtlCol="0">
            <a:spAutoFit/>
          </a:bodyPr>
          <a:lstStyle/>
          <a:p>
            <a:r>
              <a:rPr lang="en-US" sz="2400" dirty="0" smtClean="0"/>
              <a:t>Data Entry in the Master Input tab for costs, energy, and emissions</a:t>
            </a:r>
            <a:endParaRPr lang="en-US" sz="2400" dirty="0"/>
          </a:p>
        </p:txBody>
      </p:sp>
      <p:sp>
        <p:nvSpPr>
          <p:cNvPr id="8" name="Rectangle 7"/>
          <p:cNvSpPr/>
          <p:nvPr/>
        </p:nvSpPr>
        <p:spPr>
          <a:xfrm>
            <a:off x="1066800" y="2667000"/>
            <a:ext cx="3429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34000" y="2667000"/>
            <a:ext cx="1524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15200" y="2667000"/>
            <a:ext cx="13716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19400" y="3352800"/>
            <a:ext cx="44958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9400" y="3733800"/>
            <a:ext cx="4419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64654">
        <p14:reveal/>
      </p:transition>
    </mc:Choice>
    <mc:Fallback xmlns="">
      <p:transition spd="slow" advTm="646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Michigan Map with Regions</a:t>
            </a:r>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4800" y="1828800"/>
            <a:ext cx="5311775" cy="4625975"/>
          </a:xfrm>
        </p:spPr>
      </p:pic>
      <p:sp>
        <p:nvSpPr>
          <p:cNvPr id="4" name="Slide Number Placeholder 3"/>
          <p:cNvSpPr>
            <a:spLocks noGrp="1"/>
          </p:cNvSpPr>
          <p:nvPr>
            <p:ph type="sldNum" sz="quarter" idx="12"/>
          </p:nvPr>
        </p:nvSpPr>
        <p:spPr/>
        <p:txBody>
          <a:bodyPr/>
          <a:lstStyle/>
          <a:p>
            <a:fld id="{E57D12D9-731E-4354-8BB2-547C27009F57}" type="slidenum">
              <a:rPr lang="en-US" smtClean="0"/>
              <a:pPr/>
              <a:t>6</a:t>
            </a:fld>
            <a:endParaRPr lang="en-US"/>
          </a:p>
        </p:txBody>
      </p:sp>
      <p:sp>
        <p:nvSpPr>
          <p:cNvPr id="6" name="TextBox 5"/>
          <p:cNvSpPr txBox="1"/>
          <p:nvPr/>
        </p:nvSpPr>
        <p:spPr>
          <a:xfrm>
            <a:off x="6477000" y="2286000"/>
            <a:ext cx="2247731" cy="2308324"/>
          </a:xfrm>
          <a:prstGeom prst="rect">
            <a:avLst/>
          </a:prstGeom>
          <a:noFill/>
          <a:ln>
            <a:solidFill>
              <a:schemeClr val="tx1"/>
            </a:solidFill>
          </a:ln>
        </p:spPr>
        <p:txBody>
          <a:bodyPr wrap="none" rtlCol="0">
            <a:spAutoFit/>
          </a:bodyPr>
          <a:lstStyle/>
          <a:p>
            <a:r>
              <a:rPr lang="en-US" dirty="0" smtClean="0"/>
              <a:t>N – denotes Northern</a:t>
            </a:r>
          </a:p>
          <a:p>
            <a:r>
              <a:rPr lang="en-US" dirty="0" smtClean="0"/>
              <a:t>Lower Peninsula</a:t>
            </a:r>
          </a:p>
          <a:p>
            <a:r>
              <a:rPr lang="en-US" dirty="0" smtClean="0"/>
              <a:t>S – denotes Southern</a:t>
            </a:r>
          </a:p>
          <a:p>
            <a:r>
              <a:rPr lang="en-US" dirty="0" smtClean="0"/>
              <a:t>Lower Peninsula</a:t>
            </a:r>
          </a:p>
          <a:p>
            <a:r>
              <a:rPr lang="en-US" dirty="0" smtClean="0"/>
              <a:t>E- denotes Eastern</a:t>
            </a:r>
          </a:p>
          <a:p>
            <a:r>
              <a:rPr lang="en-US" dirty="0" smtClean="0"/>
              <a:t>Upper Peninsula</a:t>
            </a:r>
          </a:p>
          <a:p>
            <a:r>
              <a:rPr lang="en-US" dirty="0" smtClean="0"/>
              <a:t>W – denotes Western</a:t>
            </a:r>
          </a:p>
          <a:p>
            <a:r>
              <a:rPr lang="en-US" dirty="0" smtClean="0"/>
              <a:t>Upper Peninsula</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7816206"/>
      </p:ext>
    </p:extLst>
  </p:cSld>
  <p:clrMapOvr>
    <a:masterClrMapping/>
  </p:clrMapOvr>
  <mc:AlternateContent xmlns:mc="http://schemas.openxmlformats.org/markup-compatibility/2006" xmlns:p14="http://schemas.microsoft.com/office/powerpoint/2010/main">
    <mc:Choice Requires="p14">
      <p:transition spd="slow" p14:dur="3400" advTm="42169">
        <p14:reveal/>
      </p:transition>
    </mc:Choice>
    <mc:Fallback xmlns="">
      <p:transition spd="slow" advTm="421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Input Screens – Feedstock - Federal</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7</a:t>
            </a:fld>
            <a:endParaRPr lang="en-US"/>
          </a:p>
        </p:txBody>
      </p:sp>
      <p:pic>
        <p:nvPicPr>
          <p:cNvPr id="6" name="Picture 2"/>
          <p:cNvPicPr>
            <a:picLocks noChangeAspect="1" noChangeArrowheads="1"/>
          </p:cNvPicPr>
          <p:nvPr/>
        </p:nvPicPr>
        <p:blipFill>
          <a:blip r:embed="rId5" cstate="print"/>
          <a:srcRect/>
          <a:stretch>
            <a:fillRect/>
          </a:stretch>
        </p:blipFill>
        <p:spPr bwMode="auto">
          <a:xfrm>
            <a:off x="457200" y="5334000"/>
            <a:ext cx="2135250" cy="1306500"/>
          </a:xfrm>
          <a:prstGeom prst="rect">
            <a:avLst/>
          </a:prstGeom>
          <a:noFill/>
          <a:ln w="9525">
            <a:noFill/>
            <a:miter lim="800000"/>
            <a:headEnd/>
            <a:tailEnd/>
          </a:ln>
          <a:effectLst/>
        </p:spPr>
      </p:pic>
      <p:pic>
        <p:nvPicPr>
          <p:cNvPr id="1027" name="Picture 3"/>
          <p:cNvPicPr>
            <a:picLocks noGrp="1" noChangeAspect="1" noChangeArrowheads="1"/>
          </p:cNvPicPr>
          <p:nvPr>
            <p:ph idx="1"/>
          </p:nvPr>
        </p:nvPicPr>
        <p:blipFill>
          <a:blip r:embed="rId6" cstate="print"/>
          <a:srcRect/>
          <a:stretch>
            <a:fillRect/>
          </a:stretch>
        </p:blipFill>
        <p:spPr bwMode="auto">
          <a:xfrm>
            <a:off x="457200" y="1828800"/>
            <a:ext cx="5372250" cy="3012750"/>
          </a:xfrm>
          <a:prstGeom prst="rect">
            <a:avLst/>
          </a:prstGeom>
          <a:noFill/>
          <a:ln w="9525">
            <a:solidFill>
              <a:schemeClr val="tx1"/>
            </a:solidFill>
            <a:miter lim="800000"/>
            <a:headEnd/>
            <a:tailEnd/>
          </a:ln>
          <a:effectLst/>
        </p:spPr>
      </p:pic>
      <p:sp>
        <p:nvSpPr>
          <p:cNvPr id="10" name="TextBox 9"/>
          <p:cNvSpPr txBox="1"/>
          <p:nvPr/>
        </p:nvSpPr>
        <p:spPr>
          <a:xfrm>
            <a:off x="6477000" y="2057400"/>
            <a:ext cx="2343783" cy="1569660"/>
          </a:xfrm>
          <a:prstGeom prst="rect">
            <a:avLst/>
          </a:prstGeom>
          <a:noFill/>
          <a:ln>
            <a:solidFill>
              <a:schemeClr val="tx1"/>
            </a:solidFill>
          </a:ln>
        </p:spPr>
        <p:txBody>
          <a:bodyPr wrap="none" rtlCol="0">
            <a:spAutoFit/>
          </a:bodyPr>
          <a:lstStyle/>
          <a:p>
            <a:r>
              <a:rPr lang="en-US" sz="2400" dirty="0" smtClean="0"/>
              <a:t>Partial View of</a:t>
            </a:r>
          </a:p>
          <a:p>
            <a:r>
              <a:rPr lang="en-US" sz="2400" dirty="0" smtClean="0"/>
              <a:t>Input screen in</a:t>
            </a:r>
          </a:p>
          <a:p>
            <a:r>
              <a:rPr lang="en-US" sz="2400" dirty="0" smtClean="0"/>
              <a:t>Master Input</a:t>
            </a:r>
          </a:p>
          <a:p>
            <a:r>
              <a:rPr lang="en-US" sz="2400" dirty="0" smtClean="0"/>
              <a:t>Tab in worksheet</a:t>
            </a:r>
            <a:endParaRPr lang="en-US" sz="2400" dirty="0"/>
          </a:p>
        </p:txBody>
      </p:sp>
      <p:sp>
        <p:nvSpPr>
          <p:cNvPr id="11" name="Rectangle 10"/>
          <p:cNvSpPr/>
          <p:nvPr/>
        </p:nvSpPr>
        <p:spPr>
          <a:xfrm>
            <a:off x="4343400" y="2286000"/>
            <a:ext cx="15240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57600" y="2286000"/>
            <a:ext cx="6858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50975">
        <p14:reveal/>
      </p:transition>
    </mc:Choice>
    <mc:Fallback xmlns="">
      <p:transition spd="slow" advTm="50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amond(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Input Screens – Feedstock - State</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8</a:t>
            </a:fld>
            <a:endParaRPr lang="en-US"/>
          </a:p>
        </p:txBody>
      </p:sp>
      <p:pic>
        <p:nvPicPr>
          <p:cNvPr id="7" name="Picture 2"/>
          <p:cNvPicPr>
            <a:picLocks noChangeAspect="1" noChangeArrowheads="1"/>
          </p:cNvPicPr>
          <p:nvPr/>
        </p:nvPicPr>
        <p:blipFill>
          <a:blip r:embed="rId5" cstate="print"/>
          <a:srcRect/>
          <a:stretch>
            <a:fillRect/>
          </a:stretch>
        </p:blipFill>
        <p:spPr bwMode="auto">
          <a:xfrm>
            <a:off x="457200" y="5334000"/>
            <a:ext cx="2135250" cy="1306500"/>
          </a:xfrm>
          <a:prstGeom prst="rect">
            <a:avLst/>
          </a:prstGeom>
          <a:noFill/>
          <a:ln w="9525">
            <a:noFill/>
            <a:miter lim="800000"/>
            <a:headEnd/>
            <a:tailEnd/>
          </a:ln>
          <a:effectLst/>
        </p:spPr>
      </p:pic>
      <p:pic>
        <p:nvPicPr>
          <p:cNvPr id="2051" name="Picture 3"/>
          <p:cNvPicPr>
            <a:picLocks noGrp="1" noChangeAspect="1" noChangeArrowheads="1"/>
          </p:cNvPicPr>
          <p:nvPr>
            <p:ph idx="1"/>
          </p:nvPr>
        </p:nvPicPr>
        <p:blipFill>
          <a:blip r:embed="rId6" cstate="print"/>
          <a:srcRect/>
          <a:stretch>
            <a:fillRect/>
          </a:stretch>
        </p:blipFill>
        <p:spPr bwMode="auto">
          <a:xfrm>
            <a:off x="457200" y="1676400"/>
            <a:ext cx="5479500" cy="3012750"/>
          </a:xfrm>
          <a:prstGeom prst="rect">
            <a:avLst/>
          </a:prstGeom>
          <a:noFill/>
          <a:ln w="9525">
            <a:solidFill>
              <a:schemeClr val="tx1"/>
            </a:solidFill>
            <a:miter lim="800000"/>
            <a:headEnd/>
            <a:tailEnd/>
          </a:ln>
          <a:effectLst/>
        </p:spPr>
      </p:pic>
      <p:sp>
        <p:nvSpPr>
          <p:cNvPr id="9" name="TextBox 8"/>
          <p:cNvSpPr txBox="1"/>
          <p:nvPr/>
        </p:nvSpPr>
        <p:spPr>
          <a:xfrm>
            <a:off x="6477000" y="2057400"/>
            <a:ext cx="2343783" cy="1569660"/>
          </a:xfrm>
          <a:prstGeom prst="rect">
            <a:avLst/>
          </a:prstGeom>
          <a:noFill/>
          <a:ln>
            <a:solidFill>
              <a:schemeClr val="tx1"/>
            </a:solidFill>
          </a:ln>
        </p:spPr>
        <p:txBody>
          <a:bodyPr wrap="none" rtlCol="0">
            <a:spAutoFit/>
          </a:bodyPr>
          <a:lstStyle/>
          <a:p>
            <a:r>
              <a:rPr lang="en-US" sz="2400" dirty="0" smtClean="0"/>
              <a:t>Partial View of</a:t>
            </a:r>
          </a:p>
          <a:p>
            <a:r>
              <a:rPr lang="en-US" sz="2400" dirty="0" smtClean="0"/>
              <a:t>Input screen in</a:t>
            </a:r>
          </a:p>
          <a:p>
            <a:r>
              <a:rPr lang="en-US" sz="2400" dirty="0" smtClean="0"/>
              <a:t>Master Input</a:t>
            </a:r>
          </a:p>
          <a:p>
            <a:r>
              <a:rPr lang="en-US" sz="2400" dirty="0" smtClean="0"/>
              <a:t>Tab in worksheet</a:t>
            </a:r>
            <a:endParaRPr lang="en-US" sz="2400" dirty="0"/>
          </a:p>
        </p:txBody>
      </p:sp>
      <p:sp>
        <p:nvSpPr>
          <p:cNvPr id="10" name="Rectangle 9"/>
          <p:cNvSpPr/>
          <p:nvPr/>
        </p:nvSpPr>
        <p:spPr>
          <a:xfrm>
            <a:off x="4442271" y="2133600"/>
            <a:ext cx="15240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56471" y="2133600"/>
            <a:ext cx="6858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30936">
        <p14:reveal/>
      </p:transition>
    </mc:Choice>
    <mc:Fallback xmlns="">
      <p:transition spd="slow" advTm="30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Input Screens – Feedstock - Private</a:t>
            </a:r>
            <a:endParaRPr lang="en-US" dirty="0"/>
          </a:p>
        </p:txBody>
      </p:sp>
      <p:sp>
        <p:nvSpPr>
          <p:cNvPr id="4" name="Slide Number Placeholder 3"/>
          <p:cNvSpPr>
            <a:spLocks noGrp="1"/>
          </p:cNvSpPr>
          <p:nvPr>
            <p:ph type="sldNum" sz="quarter" idx="12"/>
          </p:nvPr>
        </p:nvSpPr>
        <p:spPr/>
        <p:txBody>
          <a:bodyPr/>
          <a:lstStyle/>
          <a:p>
            <a:fld id="{E57D12D9-731E-4354-8BB2-547C27009F57}" type="slidenum">
              <a:rPr lang="en-US" smtClean="0"/>
              <a:pPr/>
              <a:t>9</a:t>
            </a:fld>
            <a:endParaRPr lang="en-US"/>
          </a:p>
        </p:txBody>
      </p:sp>
      <p:pic>
        <p:nvPicPr>
          <p:cNvPr id="5" name="Picture 2"/>
          <p:cNvPicPr>
            <a:picLocks noChangeAspect="1" noChangeArrowheads="1"/>
          </p:cNvPicPr>
          <p:nvPr/>
        </p:nvPicPr>
        <p:blipFill>
          <a:blip r:embed="rId5" cstate="print"/>
          <a:srcRect/>
          <a:stretch>
            <a:fillRect/>
          </a:stretch>
        </p:blipFill>
        <p:spPr bwMode="auto">
          <a:xfrm>
            <a:off x="457200" y="5334000"/>
            <a:ext cx="2135250" cy="1306500"/>
          </a:xfrm>
          <a:prstGeom prst="rect">
            <a:avLst/>
          </a:prstGeom>
          <a:noFill/>
          <a:ln w="9525">
            <a:noFill/>
            <a:miter lim="800000"/>
            <a:headEnd/>
            <a:tailEnd/>
          </a:ln>
          <a:effectLst/>
        </p:spPr>
      </p:pic>
      <p:sp>
        <p:nvSpPr>
          <p:cNvPr id="9" name="TextBox 8"/>
          <p:cNvSpPr txBox="1"/>
          <p:nvPr/>
        </p:nvSpPr>
        <p:spPr>
          <a:xfrm>
            <a:off x="6477000" y="2057400"/>
            <a:ext cx="2343783" cy="1569660"/>
          </a:xfrm>
          <a:prstGeom prst="rect">
            <a:avLst/>
          </a:prstGeom>
          <a:noFill/>
          <a:ln>
            <a:solidFill>
              <a:schemeClr val="tx1"/>
            </a:solidFill>
          </a:ln>
        </p:spPr>
        <p:txBody>
          <a:bodyPr wrap="none" rtlCol="0">
            <a:spAutoFit/>
          </a:bodyPr>
          <a:lstStyle/>
          <a:p>
            <a:r>
              <a:rPr lang="en-US" sz="2400" dirty="0" smtClean="0"/>
              <a:t>Partial View of</a:t>
            </a:r>
          </a:p>
          <a:p>
            <a:r>
              <a:rPr lang="en-US" sz="2400" dirty="0" smtClean="0"/>
              <a:t>Input screen in</a:t>
            </a:r>
          </a:p>
          <a:p>
            <a:r>
              <a:rPr lang="en-US" sz="2400" dirty="0" smtClean="0"/>
              <a:t>Master Input</a:t>
            </a:r>
          </a:p>
          <a:p>
            <a:r>
              <a:rPr lang="en-US" sz="2400" dirty="0" smtClean="0"/>
              <a:t>Tab in worksheet</a:t>
            </a:r>
            <a:endParaRPr lang="en-US" sz="2400" dirty="0"/>
          </a:p>
        </p:txBody>
      </p:sp>
      <p:pic>
        <p:nvPicPr>
          <p:cNvPr id="15361" name="Picture 1"/>
          <p:cNvPicPr>
            <a:picLocks noGrp="1" noChangeAspect="1" noChangeArrowheads="1"/>
          </p:cNvPicPr>
          <p:nvPr>
            <p:ph idx="1"/>
          </p:nvPr>
        </p:nvPicPr>
        <p:blipFill>
          <a:blip r:embed="rId6" cstate="print"/>
          <a:srcRect/>
          <a:stretch>
            <a:fillRect/>
          </a:stretch>
        </p:blipFill>
        <p:spPr bwMode="auto">
          <a:xfrm>
            <a:off x="381000" y="1752600"/>
            <a:ext cx="5362500" cy="2798250"/>
          </a:xfrm>
          <a:prstGeom prst="rect">
            <a:avLst/>
          </a:prstGeom>
          <a:noFill/>
          <a:ln w="9525">
            <a:solidFill>
              <a:schemeClr val="tx1"/>
            </a:solidFill>
            <a:miter lim="800000"/>
            <a:headEnd/>
            <a:tailEnd/>
          </a:ln>
          <a:effectLst/>
        </p:spPr>
      </p:pic>
      <p:sp>
        <p:nvSpPr>
          <p:cNvPr id="7" name="Rectangle 6"/>
          <p:cNvSpPr/>
          <p:nvPr/>
        </p:nvSpPr>
        <p:spPr>
          <a:xfrm>
            <a:off x="4325256" y="1981200"/>
            <a:ext cx="1389744"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05200" y="1981200"/>
            <a:ext cx="805542"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27220">
        <p14:reveal/>
      </p:transition>
    </mc:Choice>
    <mc:Fallback xmlns="">
      <p:transition spd="slow" advTm="27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12|8.5"/>
</p:tagLst>
</file>

<file path=ppt/tags/tag11.xml><?xml version="1.0" encoding="utf-8"?>
<p:tagLst xmlns:a="http://schemas.openxmlformats.org/drawingml/2006/main" xmlns:r="http://schemas.openxmlformats.org/officeDocument/2006/relationships" xmlns:p="http://schemas.openxmlformats.org/presentationml/2006/main">
  <p:tag name="TIMING" val="|10|5.4"/>
</p:tagLst>
</file>

<file path=ppt/tags/tag12.xml><?xml version="1.0" encoding="utf-8"?>
<p:tagLst xmlns:a="http://schemas.openxmlformats.org/drawingml/2006/main" xmlns:r="http://schemas.openxmlformats.org/officeDocument/2006/relationships" xmlns:p="http://schemas.openxmlformats.org/presentationml/2006/main">
  <p:tag name="TIMING" val="|6.7|11.2"/>
</p:tagLst>
</file>

<file path=ppt/tags/tag13.xml><?xml version="1.0" encoding="utf-8"?>
<p:tagLst xmlns:a="http://schemas.openxmlformats.org/drawingml/2006/main" xmlns:r="http://schemas.openxmlformats.org/officeDocument/2006/relationships" xmlns:p="http://schemas.openxmlformats.org/presentationml/2006/main">
  <p:tag name="TIMING" val="|10.7"/>
</p:tagLst>
</file>

<file path=ppt/tags/tag14.xml><?xml version="1.0" encoding="utf-8"?>
<p:tagLst xmlns:a="http://schemas.openxmlformats.org/drawingml/2006/main" xmlns:r="http://schemas.openxmlformats.org/officeDocument/2006/relationships" xmlns:p="http://schemas.openxmlformats.org/presentationml/2006/main">
  <p:tag name="TIMING" val="|47.1"/>
</p:tagLst>
</file>

<file path=ppt/tags/tag15.xml><?xml version="1.0" encoding="utf-8"?>
<p:tagLst xmlns:a="http://schemas.openxmlformats.org/drawingml/2006/main" xmlns:r="http://schemas.openxmlformats.org/officeDocument/2006/relationships" xmlns:p="http://schemas.openxmlformats.org/presentationml/2006/main">
  <p:tag name="TIMING" val="|6.3|6.9|3.2|3.6|2.1|11.5"/>
</p:tagLst>
</file>

<file path=ppt/tags/tag16.xml><?xml version="1.0" encoding="utf-8"?>
<p:tagLst xmlns:a="http://schemas.openxmlformats.org/drawingml/2006/main" xmlns:r="http://schemas.openxmlformats.org/officeDocument/2006/relationships" xmlns:p="http://schemas.openxmlformats.org/presentationml/2006/main">
  <p:tag name="TIMING" val="|6.4|25.1"/>
</p:tagLst>
</file>

<file path=ppt/tags/tag2.xml><?xml version="1.0" encoding="utf-8"?>
<p:tagLst xmlns:a="http://schemas.openxmlformats.org/drawingml/2006/main" xmlns:r="http://schemas.openxmlformats.org/officeDocument/2006/relationships" xmlns:p="http://schemas.openxmlformats.org/presentationml/2006/main">
  <p:tag name="TIMING" val="|4.6|3.2|6.5|4.8|7.6|9.3|4.3|7.2|4.3|6.3"/>
</p:tagLst>
</file>

<file path=ppt/tags/tag3.xml><?xml version="1.0" encoding="utf-8"?>
<p:tagLst xmlns:a="http://schemas.openxmlformats.org/drawingml/2006/main" xmlns:r="http://schemas.openxmlformats.org/officeDocument/2006/relationships" xmlns:p="http://schemas.openxmlformats.org/presentationml/2006/main">
  <p:tag name="TIMING" val="|10.5|10.5|16.4|8.3|8.2"/>
</p:tagLst>
</file>

<file path=ppt/tags/tag4.xml><?xml version="1.0" encoding="utf-8"?>
<p:tagLst xmlns:a="http://schemas.openxmlformats.org/drawingml/2006/main" xmlns:r="http://schemas.openxmlformats.org/officeDocument/2006/relationships" xmlns:p="http://schemas.openxmlformats.org/presentationml/2006/main">
  <p:tag name="TIMING" val="|16.7|7.8"/>
</p:tagLst>
</file>

<file path=ppt/tags/tag5.xml><?xml version="1.0" encoding="utf-8"?>
<p:tagLst xmlns:a="http://schemas.openxmlformats.org/drawingml/2006/main" xmlns:r="http://schemas.openxmlformats.org/officeDocument/2006/relationships" xmlns:p="http://schemas.openxmlformats.org/presentationml/2006/main">
  <p:tag name="TIMING" val="|7.9|5.7"/>
</p:tagLst>
</file>

<file path=ppt/tags/tag6.xml><?xml version="1.0" encoding="utf-8"?>
<p:tagLst xmlns:a="http://schemas.openxmlformats.org/drawingml/2006/main" xmlns:r="http://schemas.openxmlformats.org/officeDocument/2006/relationships" xmlns:p="http://schemas.openxmlformats.org/presentationml/2006/main">
  <p:tag name="TIMING" val="|3.4|13.1"/>
</p:tagLst>
</file>

<file path=ppt/tags/tag7.xml><?xml version="1.0" encoding="utf-8"?>
<p:tagLst xmlns:a="http://schemas.openxmlformats.org/drawingml/2006/main" xmlns:r="http://schemas.openxmlformats.org/officeDocument/2006/relationships" xmlns:p="http://schemas.openxmlformats.org/presentationml/2006/main">
  <p:tag name="TIMING" val="|6.1|17.4|21.6|8.4|5.3|8.5|8.4|21.8|24.8"/>
</p:tagLst>
</file>

<file path=ppt/tags/tag8.xml><?xml version="1.0" encoding="utf-8"?>
<p:tagLst xmlns:a="http://schemas.openxmlformats.org/drawingml/2006/main" xmlns:r="http://schemas.openxmlformats.org/officeDocument/2006/relationships" xmlns:p="http://schemas.openxmlformats.org/presentationml/2006/main">
  <p:tag name="TIMING" val="|4.1|13.3"/>
</p:tagLst>
</file>

<file path=ppt/tags/tag9.xml><?xml version="1.0" encoding="utf-8"?>
<p:tagLst xmlns:a="http://schemas.openxmlformats.org/drawingml/2006/main" xmlns:r="http://schemas.openxmlformats.org/officeDocument/2006/relationships" xmlns:p="http://schemas.openxmlformats.org/presentationml/2006/main">
  <p:tag name="TIMING" val="|2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835</TotalTime>
  <Words>662</Words>
  <Application>Microsoft Office PowerPoint</Application>
  <PresentationFormat>On-screen Show (4:3)</PresentationFormat>
  <Paragraphs>133</Paragraphs>
  <Slides>23</Slides>
  <Notes>1</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Module</vt:lpstr>
      <vt:lpstr>Tutorial: Optimization Model</vt:lpstr>
      <vt:lpstr>Overview</vt:lpstr>
      <vt:lpstr>Introduction</vt:lpstr>
      <vt:lpstr>Spreadsheet Key</vt:lpstr>
      <vt:lpstr>Data Input Screens –  Cost, Energy, Emissions</vt:lpstr>
      <vt:lpstr>Michigan Map with Regions</vt:lpstr>
      <vt:lpstr>Data Input Screens – Feedstock - Federal</vt:lpstr>
      <vt:lpstr>Data Input Screens – Feedstock - State</vt:lpstr>
      <vt:lpstr>Data Input Screens – Feedstock - Private</vt:lpstr>
      <vt:lpstr>Data Input Screens - Feedstock</vt:lpstr>
      <vt:lpstr>Data Input Screens –  Size and Conversion Rate</vt:lpstr>
      <vt:lpstr>Rectilinear Distance from Centroid</vt:lpstr>
      <vt:lpstr>Cost ($/Ton) Calculated Cells</vt:lpstr>
      <vt:lpstr>Energy Intensity Calculated Cells</vt:lpstr>
      <vt:lpstr>GHG Emissions Calculated Cells</vt:lpstr>
      <vt:lpstr>Buttons to Execute Model</vt:lpstr>
      <vt:lpstr>Model Output</vt:lpstr>
      <vt:lpstr>Data Input Screens for Selected Multi Locations – Size and Conversion Rate</vt:lpstr>
      <vt:lpstr>Buttons to Execute Model</vt:lpstr>
      <vt:lpstr>Model Output</vt:lpstr>
      <vt:lpstr>Flexibility and Limitations</vt:lpstr>
      <vt:lpstr>Acknowledgement and Disclaimer</vt:lpstr>
      <vt:lpstr>End of Tutorial</vt:lpstr>
    </vt:vector>
  </TitlesOfParts>
  <Company>mtu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dana</dc:creator>
  <cp:lastModifiedBy>Kristen Schmit</cp:lastModifiedBy>
  <cp:revision>56</cp:revision>
  <cp:lastPrinted>2011-07-25T18:18:52Z</cp:lastPrinted>
  <dcterms:created xsi:type="dcterms:W3CDTF">2011-04-23T13:23:47Z</dcterms:created>
  <dcterms:modified xsi:type="dcterms:W3CDTF">2012-01-27T19:04:33Z</dcterms:modified>
</cp:coreProperties>
</file>